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56" r:id="rId5"/>
    <p:sldId id="260" r:id="rId6"/>
    <p:sldId id="262" r:id="rId7"/>
    <p:sldId id="263" r:id="rId8"/>
    <p:sldId id="264" r:id="rId9"/>
    <p:sldId id="265" r:id="rId10"/>
    <p:sldId id="267" r:id="rId11"/>
    <p:sldId id="268" r:id="rId12"/>
  </p:sldIdLst>
  <p:sldSz cx="12192000" cy="6858000"/>
  <p:notesSz cx="7162800" cy="9448800"/>
  <p:embeddedFontLst>
    <p:embeddedFont>
      <p:font typeface="Open sans" panose="020B0606030504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86F70-03B3-D3C2-30ED-039DEA38CE51}" v="449" dt="2025-09-28T11:48:37.552"/>
    <p1510:client id="{9A059E2F-4164-1CD1-729F-C10405003DB4}" v="2524" dt="2025-09-28T10:48:53.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69" autoAdjust="0"/>
  </p:normalViewPr>
  <p:slideViewPr>
    <p:cSldViewPr snapToGrid="0">
      <p:cViewPr varScale="1">
        <p:scale>
          <a:sx n="78" d="100"/>
          <a:sy n="78" d="100"/>
        </p:scale>
        <p:origin x="835" y="6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Day" userId="46ad08d3-5229-47b7-b295-c9e7124f57c3" providerId="ADAL" clId="{76734456-6500-4EE9-B9EA-C333EFF3EF89}"/>
    <pc:docChg chg="delSld modNotesMaster">
      <pc:chgData name="Sally Day" userId="46ad08d3-5229-47b7-b295-c9e7124f57c3" providerId="ADAL" clId="{76734456-6500-4EE9-B9EA-C333EFF3EF89}" dt="2025-09-01T13:27:01.437" v="1" actId="2696"/>
      <pc:docMkLst>
        <pc:docMk/>
      </pc:docMkLst>
    </pc:docChg>
  </pc:docChgLst>
  <pc:docChgLst>
    <pc:chgData name="Sally Day" userId="S::sday@offordprimaryschool.org::46ad08d3-5229-47b7-b295-c9e7124f57c3" providerId="AD" clId="Web-{9A059E2F-4164-1CD1-729F-C10405003DB4}"/>
    <pc:docChg chg="modSld">
      <pc:chgData name="Sally Day" userId="S::sday@offordprimaryschool.org::46ad08d3-5229-47b7-b295-c9e7124f57c3" providerId="AD" clId="Web-{9A059E2F-4164-1CD1-729F-C10405003DB4}" dt="2025-09-28T10:48:52.776" v="2449" actId="20577"/>
      <pc:docMkLst>
        <pc:docMk/>
      </pc:docMkLst>
      <pc:sldChg chg="modSp">
        <pc:chgData name="Sally Day" userId="S::sday@offordprimaryschool.org::46ad08d3-5229-47b7-b295-c9e7124f57c3" providerId="AD" clId="Web-{9A059E2F-4164-1CD1-729F-C10405003DB4}" dt="2025-09-28T10:47:47.935" v="2415" actId="20577"/>
        <pc:sldMkLst>
          <pc:docMk/>
          <pc:sldMk cId="3286185356" sldId="256"/>
        </pc:sldMkLst>
        <pc:spChg chg="mod">
          <ac:chgData name="Sally Day" userId="S::sday@offordprimaryschool.org::46ad08d3-5229-47b7-b295-c9e7124f57c3" providerId="AD" clId="Web-{9A059E2F-4164-1CD1-729F-C10405003DB4}" dt="2025-09-28T10:47:47.935" v="2415" actId="20577"/>
          <ac:spMkLst>
            <pc:docMk/>
            <pc:sldMk cId="3286185356" sldId="256"/>
            <ac:spMk id="5" creationId="{93317699-8C40-880B-E17E-C7E2B1EDD16C}"/>
          </ac:spMkLst>
        </pc:spChg>
      </pc:sldChg>
      <pc:sldChg chg="modSp">
        <pc:chgData name="Sally Day" userId="S::sday@offordprimaryschool.org::46ad08d3-5229-47b7-b295-c9e7124f57c3" providerId="AD" clId="Web-{9A059E2F-4164-1CD1-729F-C10405003DB4}" dt="2025-09-28T10:48:00.407" v="2422" actId="20577"/>
        <pc:sldMkLst>
          <pc:docMk/>
          <pc:sldMk cId="4193036855" sldId="260"/>
        </pc:sldMkLst>
        <pc:spChg chg="mod">
          <ac:chgData name="Sally Day" userId="S::sday@offordprimaryschool.org::46ad08d3-5229-47b7-b295-c9e7124f57c3" providerId="AD" clId="Web-{9A059E2F-4164-1CD1-729F-C10405003DB4}" dt="2025-09-28T10:48:00.407" v="2422" actId="20577"/>
          <ac:spMkLst>
            <pc:docMk/>
            <pc:sldMk cId="4193036855" sldId="260"/>
            <ac:spMk id="4" creationId="{53FE212D-BFC9-4D6B-BB25-2170A4F1783E}"/>
          </ac:spMkLst>
        </pc:spChg>
      </pc:sldChg>
      <pc:sldChg chg="modSp">
        <pc:chgData name="Sally Day" userId="S::sday@offordprimaryschool.org::46ad08d3-5229-47b7-b295-c9e7124f57c3" providerId="AD" clId="Web-{9A059E2F-4164-1CD1-729F-C10405003DB4}" dt="2025-09-28T10:48:06.611" v="2426" actId="20577"/>
        <pc:sldMkLst>
          <pc:docMk/>
          <pc:sldMk cId="4137687644" sldId="262"/>
        </pc:sldMkLst>
        <pc:spChg chg="mod">
          <ac:chgData name="Sally Day" userId="S::sday@offordprimaryschool.org::46ad08d3-5229-47b7-b295-c9e7124f57c3" providerId="AD" clId="Web-{9A059E2F-4164-1CD1-729F-C10405003DB4}" dt="2025-09-28T10:48:06.611" v="2426" actId="20577"/>
          <ac:spMkLst>
            <pc:docMk/>
            <pc:sldMk cId="4137687644" sldId="262"/>
            <ac:spMk id="4" creationId="{53FE212D-BFC9-4D6B-BB25-2170A4F1783E}"/>
          </ac:spMkLst>
        </pc:spChg>
        <pc:graphicFrameChg chg="mod modGraphic">
          <ac:chgData name="Sally Day" userId="S::sday@offordprimaryschool.org::46ad08d3-5229-47b7-b295-c9e7124f57c3" providerId="AD" clId="Web-{9A059E2F-4164-1CD1-729F-C10405003DB4}" dt="2025-09-28T09:49:24.151" v="157"/>
          <ac:graphicFrameMkLst>
            <pc:docMk/>
            <pc:sldMk cId="4137687644" sldId="262"/>
            <ac:graphicFrameMk id="3" creationId="{C309D6EC-D8CA-42E0-9877-E82797564D7C}"/>
          </ac:graphicFrameMkLst>
        </pc:graphicFrameChg>
      </pc:sldChg>
      <pc:sldChg chg="modSp">
        <pc:chgData name="Sally Day" userId="S::sday@offordprimaryschool.org::46ad08d3-5229-47b7-b295-c9e7124f57c3" providerId="AD" clId="Web-{9A059E2F-4164-1CD1-729F-C10405003DB4}" dt="2025-09-28T10:48:14.644" v="2432" actId="20577"/>
        <pc:sldMkLst>
          <pc:docMk/>
          <pc:sldMk cId="3500215024" sldId="263"/>
        </pc:sldMkLst>
        <pc:spChg chg="mod">
          <ac:chgData name="Sally Day" userId="S::sday@offordprimaryschool.org::46ad08d3-5229-47b7-b295-c9e7124f57c3" providerId="AD" clId="Web-{9A059E2F-4164-1CD1-729F-C10405003DB4}" dt="2025-09-28T10:48:14.644" v="2432" actId="20577"/>
          <ac:spMkLst>
            <pc:docMk/>
            <pc:sldMk cId="3500215024" sldId="263"/>
            <ac:spMk id="2" creationId="{C16C4103-EE01-6DFB-361B-FCDC6766DB6C}"/>
          </ac:spMkLst>
        </pc:spChg>
      </pc:sldChg>
      <pc:sldChg chg="modSp">
        <pc:chgData name="Sally Day" userId="S::sday@offordprimaryschool.org::46ad08d3-5229-47b7-b295-c9e7124f57c3" providerId="AD" clId="Web-{9A059E2F-4164-1CD1-729F-C10405003DB4}" dt="2025-09-28T10:48:20.489" v="2437" actId="20577"/>
        <pc:sldMkLst>
          <pc:docMk/>
          <pc:sldMk cId="2315999893" sldId="264"/>
        </pc:sldMkLst>
        <pc:spChg chg="mod">
          <ac:chgData name="Sally Day" userId="S::sday@offordprimaryschool.org::46ad08d3-5229-47b7-b295-c9e7124f57c3" providerId="AD" clId="Web-{9A059E2F-4164-1CD1-729F-C10405003DB4}" dt="2025-09-28T10:48:20.489" v="2437" actId="20577"/>
          <ac:spMkLst>
            <pc:docMk/>
            <pc:sldMk cId="2315999893" sldId="264"/>
            <ac:spMk id="2" creationId="{34831A0B-FB59-C3BB-7DAF-064D52EB040C}"/>
          </ac:spMkLst>
        </pc:spChg>
        <pc:graphicFrameChg chg="mod modGraphic">
          <ac:chgData name="Sally Day" userId="S::sday@offordprimaryschool.org::46ad08d3-5229-47b7-b295-c9e7124f57c3" providerId="AD" clId="Web-{9A059E2F-4164-1CD1-729F-C10405003DB4}" dt="2025-09-28T10:47:19.835" v="2412"/>
          <ac:graphicFrameMkLst>
            <pc:docMk/>
            <pc:sldMk cId="2315999893" sldId="264"/>
            <ac:graphicFrameMk id="3" creationId="{C309D6EC-D8CA-42E0-9877-E82797564D7C}"/>
          </ac:graphicFrameMkLst>
        </pc:graphicFrameChg>
      </pc:sldChg>
      <pc:sldChg chg="modSp">
        <pc:chgData name="Sally Day" userId="S::sday@offordprimaryschool.org::46ad08d3-5229-47b7-b295-c9e7124f57c3" providerId="AD" clId="Web-{9A059E2F-4164-1CD1-729F-C10405003DB4}" dt="2025-09-28T10:48:29.193" v="2442" actId="20577"/>
        <pc:sldMkLst>
          <pc:docMk/>
          <pc:sldMk cId="1583067573" sldId="265"/>
        </pc:sldMkLst>
        <pc:spChg chg="mod">
          <ac:chgData name="Sally Day" userId="S::sday@offordprimaryschool.org::46ad08d3-5229-47b7-b295-c9e7124f57c3" providerId="AD" clId="Web-{9A059E2F-4164-1CD1-729F-C10405003DB4}" dt="2025-09-28T10:48:29.193" v="2442" actId="20577"/>
          <ac:spMkLst>
            <pc:docMk/>
            <pc:sldMk cId="1583067573" sldId="265"/>
            <ac:spMk id="2" creationId="{0ECCAD9D-4F8A-AB71-44AE-D17BD3EEAEAD}"/>
          </ac:spMkLst>
        </pc:spChg>
        <pc:graphicFrameChg chg="mod modGraphic">
          <ac:chgData name="Sally Day" userId="S::sday@offordprimaryschool.org::46ad08d3-5229-47b7-b295-c9e7124f57c3" providerId="AD" clId="Web-{9A059E2F-4164-1CD1-729F-C10405003DB4}" dt="2025-09-28T10:47:07.069" v="2406"/>
          <ac:graphicFrameMkLst>
            <pc:docMk/>
            <pc:sldMk cId="1583067573" sldId="265"/>
            <ac:graphicFrameMk id="3" creationId="{C309D6EC-D8CA-42E0-9877-E82797564D7C}"/>
          </ac:graphicFrameMkLst>
        </pc:graphicFrameChg>
      </pc:sldChg>
      <pc:sldChg chg="modSp">
        <pc:chgData name="Sally Day" userId="S::sday@offordprimaryschool.org::46ad08d3-5229-47b7-b295-c9e7124f57c3" providerId="AD" clId="Web-{9A059E2F-4164-1CD1-729F-C10405003DB4}" dt="2025-09-28T10:48:37.492" v="2444" actId="20577"/>
        <pc:sldMkLst>
          <pc:docMk/>
          <pc:sldMk cId="1979124110" sldId="267"/>
        </pc:sldMkLst>
        <pc:spChg chg="mod">
          <ac:chgData name="Sally Day" userId="S::sday@offordprimaryschool.org::46ad08d3-5229-47b7-b295-c9e7124f57c3" providerId="AD" clId="Web-{9A059E2F-4164-1CD1-729F-C10405003DB4}" dt="2025-09-28T10:48:37.492" v="2444" actId="20577"/>
          <ac:spMkLst>
            <pc:docMk/>
            <pc:sldMk cId="1979124110" sldId="267"/>
            <ac:spMk id="2" creationId="{CB8539EB-1FF8-4FB5-8852-281A53D665FE}"/>
          </ac:spMkLst>
        </pc:spChg>
      </pc:sldChg>
      <pc:sldChg chg="modSp">
        <pc:chgData name="Sally Day" userId="S::sday@offordprimaryschool.org::46ad08d3-5229-47b7-b295-c9e7124f57c3" providerId="AD" clId="Web-{9A059E2F-4164-1CD1-729F-C10405003DB4}" dt="2025-09-28T10:48:52.776" v="2449" actId="20577"/>
        <pc:sldMkLst>
          <pc:docMk/>
          <pc:sldMk cId="624095735" sldId="268"/>
        </pc:sldMkLst>
        <pc:spChg chg="mod">
          <ac:chgData name="Sally Day" userId="S::sday@offordprimaryschool.org::46ad08d3-5229-47b7-b295-c9e7124f57c3" providerId="AD" clId="Web-{9A059E2F-4164-1CD1-729F-C10405003DB4}" dt="2025-09-28T10:48:52.776" v="2449" actId="20577"/>
          <ac:spMkLst>
            <pc:docMk/>
            <pc:sldMk cId="624095735" sldId="268"/>
            <ac:spMk id="2" creationId="{658F50A7-31AC-26AA-BFC4-8C5A8F1A7F53}"/>
          </ac:spMkLst>
        </pc:spChg>
      </pc:sldChg>
    </pc:docChg>
  </pc:docChgLst>
  <pc:docChgLst>
    <pc:chgData name="Sally Day" userId="S::sday@offordprimaryschool.org::46ad08d3-5229-47b7-b295-c9e7124f57c3" providerId="AD" clId="Web-{7E986F70-03B3-D3C2-30ED-039DEA38CE51}"/>
    <pc:docChg chg="modSld">
      <pc:chgData name="Sally Day" userId="S::sday@offordprimaryschool.org::46ad08d3-5229-47b7-b295-c9e7124f57c3" providerId="AD" clId="Web-{7E986F70-03B3-D3C2-30ED-039DEA38CE51}" dt="2025-09-28T11:48:11.287" v="441"/>
      <pc:docMkLst>
        <pc:docMk/>
      </pc:docMkLst>
      <pc:sldChg chg="modSp">
        <pc:chgData name="Sally Day" userId="S::sday@offordprimaryschool.org::46ad08d3-5229-47b7-b295-c9e7124f57c3" providerId="AD" clId="Web-{7E986F70-03B3-D3C2-30ED-039DEA38CE51}" dt="2025-09-28T11:48:11.287" v="441"/>
        <pc:sldMkLst>
          <pc:docMk/>
          <pc:sldMk cId="4193036855" sldId="260"/>
        </pc:sldMkLst>
        <pc:graphicFrameChg chg="mod modGraphic">
          <ac:chgData name="Sally Day" userId="S::sday@offordprimaryschool.org::46ad08d3-5229-47b7-b295-c9e7124f57c3" providerId="AD" clId="Web-{7E986F70-03B3-D3C2-30ED-039DEA38CE51}" dt="2025-09-28T11:48:11.287" v="441"/>
          <ac:graphicFrameMkLst>
            <pc:docMk/>
            <pc:sldMk cId="4193036855" sldId="260"/>
            <ac:graphicFrameMk id="2" creationId="{3A67E88A-CFEB-48BD-919C-4BE15B0C9C8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1"/>
          </a:xfrm>
          <a:prstGeom prst="rect">
            <a:avLst/>
          </a:prstGeom>
        </p:spPr>
        <p:txBody>
          <a:bodyPr vert="horz" lIns="94915" tIns="47457" rIns="94915" bIns="47457" rtlCol="0"/>
          <a:lstStyle>
            <a:lvl1pPr algn="l">
              <a:defRPr sz="1200"/>
            </a:lvl1pPr>
          </a:lstStyle>
          <a:p>
            <a:endParaRPr lang="en-GB"/>
          </a:p>
        </p:txBody>
      </p:sp>
      <p:sp>
        <p:nvSpPr>
          <p:cNvPr id="3" name="Date Placeholder 2"/>
          <p:cNvSpPr>
            <a:spLocks noGrp="1"/>
          </p:cNvSpPr>
          <p:nvPr>
            <p:ph type="dt" idx="1"/>
          </p:nvPr>
        </p:nvSpPr>
        <p:spPr>
          <a:xfrm>
            <a:off x="4057262" y="0"/>
            <a:ext cx="3103880" cy="474081"/>
          </a:xfrm>
          <a:prstGeom prst="rect">
            <a:avLst/>
          </a:prstGeom>
        </p:spPr>
        <p:txBody>
          <a:bodyPr vert="horz" lIns="94915" tIns="47457" rIns="94915" bIns="47457" rtlCol="0"/>
          <a:lstStyle>
            <a:lvl1pPr algn="r">
              <a:defRPr sz="1200"/>
            </a:lvl1pPr>
          </a:lstStyle>
          <a:p>
            <a:fld id="{1976DE5F-DF04-4F27-A344-93FB2E432C72}" type="datetimeFigureOut">
              <a:rPr lang="en-GB" smtClean="0"/>
              <a:t>28/09/2025</a:t>
            </a:fld>
            <a:endParaRPr lang="en-GB"/>
          </a:p>
        </p:txBody>
      </p:sp>
      <p:sp>
        <p:nvSpPr>
          <p:cNvPr id="4" name="Slide Image Placeholder 3"/>
          <p:cNvSpPr>
            <a:spLocks noGrp="1" noRot="1" noChangeAspect="1"/>
          </p:cNvSpPr>
          <p:nvPr>
            <p:ph type="sldImg" idx="2"/>
          </p:nvPr>
        </p:nvSpPr>
        <p:spPr>
          <a:xfrm>
            <a:off x="746125" y="1181100"/>
            <a:ext cx="5670550" cy="3189288"/>
          </a:xfrm>
          <a:prstGeom prst="rect">
            <a:avLst/>
          </a:prstGeom>
          <a:noFill/>
          <a:ln w="12700">
            <a:solidFill>
              <a:prstClr val="black"/>
            </a:solidFill>
          </a:ln>
        </p:spPr>
        <p:txBody>
          <a:bodyPr vert="horz" lIns="94915" tIns="47457" rIns="94915" bIns="47457" rtlCol="0" anchor="ctr"/>
          <a:lstStyle/>
          <a:p>
            <a:endParaRPr lang="en-GB"/>
          </a:p>
        </p:txBody>
      </p:sp>
      <p:sp>
        <p:nvSpPr>
          <p:cNvPr id="5" name="Notes Placeholder 4"/>
          <p:cNvSpPr>
            <a:spLocks noGrp="1"/>
          </p:cNvSpPr>
          <p:nvPr>
            <p:ph type="body" sz="quarter" idx="3"/>
          </p:nvPr>
        </p:nvSpPr>
        <p:spPr>
          <a:xfrm>
            <a:off x="716280" y="4547235"/>
            <a:ext cx="5730240" cy="3720465"/>
          </a:xfrm>
          <a:prstGeom prst="rect">
            <a:avLst/>
          </a:prstGeom>
        </p:spPr>
        <p:txBody>
          <a:bodyPr vert="horz" lIns="94915" tIns="47457" rIns="94915" bIns="47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74721"/>
            <a:ext cx="3103880" cy="474080"/>
          </a:xfrm>
          <a:prstGeom prst="rect">
            <a:avLst/>
          </a:prstGeom>
        </p:spPr>
        <p:txBody>
          <a:bodyPr vert="horz" lIns="94915" tIns="47457" rIns="94915" bIns="47457" rtlCol="0" anchor="b"/>
          <a:lstStyle>
            <a:lvl1pPr algn="l">
              <a:defRPr sz="1200"/>
            </a:lvl1pPr>
          </a:lstStyle>
          <a:p>
            <a:endParaRPr lang="en-GB"/>
          </a:p>
        </p:txBody>
      </p:sp>
      <p:sp>
        <p:nvSpPr>
          <p:cNvPr id="7" name="Slide Number Placeholder 6"/>
          <p:cNvSpPr>
            <a:spLocks noGrp="1"/>
          </p:cNvSpPr>
          <p:nvPr>
            <p:ph type="sldNum" sz="quarter" idx="5"/>
          </p:nvPr>
        </p:nvSpPr>
        <p:spPr>
          <a:xfrm>
            <a:off x="4057262" y="8974721"/>
            <a:ext cx="3103880" cy="474080"/>
          </a:xfrm>
          <a:prstGeom prst="rect">
            <a:avLst/>
          </a:prstGeom>
        </p:spPr>
        <p:txBody>
          <a:bodyPr vert="horz" lIns="94915" tIns="47457" rIns="94915" bIns="47457"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11494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28/09/2025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28/09/2025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74897" y="1509281"/>
            <a:ext cx="11157246" cy="4933722"/>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F59AC147-2D0F-41A7-BED5-45E97CFA4AB6}"/>
              </a:ext>
            </a:extLst>
          </p:cNvPr>
          <p:cNvPicPr>
            <a:picLocks noChangeAspect="1"/>
          </p:cNvPicPr>
          <p:nvPr/>
        </p:nvPicPr>
        <p:blipFill>
          <a:blip r:embed="rId3"/>
          <a:stretch>
            <a:fillRect/>
          </a:stretch>
        </p:blipFill>
        <p:spPr>
          <a:xfrm>
            <a:off x="122211" y="-124450"/>
            <a:ext cx="3515973" cy="193717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9FDCFF71-985B-4ABF-B486-084BD399ACA7}"/>
              </a:ext>
            </a:extLst>
          </p:cNvPr>
          <p:cNvPicPr>
            <a:picLocks noChangeAspect="1"/>
          </p:cNvPicPr>
          <p:nvPr/>
        </p:nvPicPr>
        <p:blipFill>
          <a:blip r:embed="rId4"/>
          <a:stretch>
            <a:fillRect/>
          </a:stretch>
        </p:blipFill>
        <p:spPr>
          <a:xfrm>
            <a:off x="10593168" y="178992"/>
            <a:ext cx="1476621" cy="1330289"/>
          </a:xfrm>
          <a:prstGeom prst="rect">
            <a:avLst/>
          </a:prstGeom>
        </p:spPr>
      </p:pic>
      <p:sp>
        <p:nvSpPr>
          <p:cNvPr id="5" name="Title 1">
            <a:extLst>
              <a:ext uri="{FF2B5EF4-FFF2-40B4-BE49-F238E27FC236}">
                <a16:creationId xmlns:a16="http://schemas.microsoft.com/office/drawing/2014/main" id="{93317699-8C40-880B-E17E-C7E2B1EDD16C}"/>
              </a:ext>
            </a:extLst>
          </p:cNvPr>
          <p:cNvSpPr txBox="1">
            <a:spLocks/>
          </p:cNvSpPr>
          <p:nvPr/>
        </p:nvSpPr>
        <p:spPr>
          <a:xfrm>
            <a:off x="1328393" y="716819"/>
            <a:ext cx="10515600" cy="4882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618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67397888"/>
              </p:ext>
            </p:extLst>
          </p:nvPr>
        </p:nvGraphicFramePr>
        <p:xfrm>
          <a:off x="197738" y="719663"/>
          <a:ext cx="11796523" cy="1958411"/>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671545">
                  <a:extLst>
                    <a:ext uri="{9D8B030D-6E8A-4147-A177-3AD203B41FA5}">
                      <a16:colId xmlns:a16="http://schemas.microsoft.com/office/drawing/2014/main" val="872926247"/>
                    </a:ext>
                  </a:extLst>
                </a:gridCol>
                <a:gridCol w="1688014">
                  <a:extLst>
                    <a:ext uri="{9D8B030D-6E8A-4147-A177-3AD203B41FA5}">
                      <a16:colId xmlns:a16="http://schemas.microsoft.com/office/drawing/2014/main" val="1315738151"/>
                    </a:ext>
                  </a:extLst>
                </a:gridCol>
                <a:gridCol w="1704484">
                  <a:extLst>
                    <a:ext uri="{9D8B030D-6E8A-4147-A177-3AD203B41FA5}">
                      <a16:colId xmlns:a16="http://schemas.microsoft.com/office/drawing/2014/main" val="2709165749"/>
                    </a:ext>
                  </a:extLst>
                </a:gridCol>
                <a:gridCol w="1720953">
                  <a:extLst>
                    <a:ext uri="{9D8B030D-6E8A-4147-A177-3AD203B41FA5}">
                      <a16:colId xmlns:a16="http://schemas.microsoft.com/office/drawing/2014/main" val="2335150482"/>
                    </a:ext>
                  </a:extLst>
                </a:gridCol>
                <a:gridCol w="1737423">
                  <a:extLst>
                    <a:ext uri="{9D8B030D-6E8A-4147-A177-3AD203B41FA5}">
                      <a16:colId xmlns:a16="http://schemas.microsoft.com/office/drawing/2014/main" val="4046203905"/>
                    </a:ext>
                  </a:extLst>
                </a:gridCol>
              </a:tblGrid>
              <a:tr h="371543">
                <a:tc>
                  <a:txBody>
                    <a:bodyPr/>
                    <a:lstStyle/>
                    <a:p>
                      <a:pPr algn="ctr"/>
                      <a:endParaRPr lang="en-GB"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62520">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821844">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Talking to friends </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Sharing facts about self, experiences &amp; </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stories &amp; retelling them</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Following instructions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Taking part in discussion </a:t>
                      </a: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Answering how and why questions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Inventing own verbal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Sustained focus when listening</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Giving simple explanations</a:t>
                      </a: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Describing events &amp; stories  in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1000" b="0" u="none" dirty="0">
                          <a:solidFill>
                            <a:schemeClr val="tx1"/>
                          </a:solidFill>
                          <a:latin typeface="Open sans" panose="020B0606030504020204" pitchFamily="34" charset="0"/>
                          <a:ea typeface="Open sans" panose="020B0606030504020204" pitchFamily="34" charset="0"/>
                          <a:cs typeface="Open sans" panose="020B0606030504020204" pitchFamily="34" charset="0"/>
                        </a:rPr>
                        <a:t>Multi-step instructions</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r h="402504">
                <a:tc vMerge="1">
                  <a:txBody>
                    <a:bodyPr/>
                    <a:lstStyle/>
                    <a:p>
                      <a:pPr algn="ctr"/>
                      <a:endParaRPr lang="en-US"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On going work: talking &amp; discussion times, sharing stories &amp; songs, developing vocabulary, developing concentration &amp; listening,, show &amp; tell, NELI intervention as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419089"/>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7" y="279819"/>
            <a:ext cx="622471" cy="622471"/>
          </a:xfrm>
          <a:prstGeom prst="rect">
            <a:avLst/>
          </a:prstGeom>
        </p:spPr>
      </p:pic>
      <p:graphicFrame>
        <p:nvGraphicFramePr>
          <p:cNvPr id="2" name="Table 1">
            <a:extLst>
              <a:ext uri="{FF2B5EF4-FFF2-40B4-BE49-F238E27FC236}">
                <a16:creationId xmlns:a16="http://schemas.microsoft.com/office/drawing/2014/main" id="{3A67E88A-CFEB-48BD-919C-4BE15B0C9C80}"/>
              </a:ext>
            </a:extLst>
          </p:cNvPr>
          <p:cNvGraphicFramePr>
            <a:graphicFrameLocks noGrp="1"/>
          </p:cNvGraphicFramePr>
          <p:nvPr>
            <p:extLst>
              <p:ext uri="{D42A27DB-BD31-4B8C-83A1-F6EECF244321}">
                <p14:modId xmlns:p14="http://schemas.microsoft.com/office/powerpoint/2010/main" val="3917020034"/>
              </p:ext>
            </p:extLst>
          </p:nvPr>
        </p:nvGraphicFramePr>
        <p:xfrm>
          <a:off x="197738" y="2678074"/>
          <a:ext cx="11796523" cy="161544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3899937622"/>
                    </a:ext>
                  </a:extLst>
                </a:gridCol>
                <a:gridCol w="1517715">
                  <a:extLst>
                    <a:ext uri="{9D8B030D-6E8A-4147-A177-3AD203B41FA5}">
                      <a16:colId xmlns:a16="http://schemas.microsoft.com/office/drawing/2014/main" val="3265305047"/>
                    </a:ext>
                  </a:extLst>
                </a:gridCol>
                <a:gridCol w="1696825">
                  <a:extLst>
                    <a:ext uri="{9D8B030D-6E8A-4147-A177-3AD203B41FA5}">
                      <a16:colId xmlns:a16="http://schemas.microsoft.com/office/drawing/2014/main" val="1959752684"/>
                    </a:ext>
                  </a:extLst>
                </a:gridCol>
                <a:gridCol w="1696825">
                  <a:extLst>
                    <a:ext uri="{9D8B030D-6E8A-4147-A177-3AD203B41FA5}">
                      <a16:colId xmlns:a16="http://schemas.microsoft.com/office/drawing/2014/main" val="3572264776"/>
                    </a:ext>
                  </a:extLst>
                </a:gridCol>
                <a:gridCol w="1734532">
                  <a:extLst>
                    <a:ext uri="{9D8B030D-6E8A-4147-A177-3AD203B41FA5}">
                      <a16:colId xmlns:a16="http://schemas.microsoft.com/office/drawing/2014/main" val="1148498304"/>
                    </a:ext>
                  </a:extLst>
                </a:gridCol>
                <a:gridCol w="1677971">
                  <a:extLst>
                    <a:ext uri="{9D8B030D-6E8A-4147-A177-3AD203B41FA5}">
                      <a16:colId xmlns:a16="http://schemas.microsoft.com/office/drawing/2014/main" val="1733806174"/>
                    </a:ext>
                  </a:extLst>
                </a:gridCol>
                <a:gridCol w="1728471">
                  <a:extLst>
                    <a:ext uri="{9D8B030D-6E8A-4147-A177-3AD203B41FA5}">
                      <a16:colId xmlns:a16="http://schemas.microsoft.com/office/drawing/2014/main" val="817387915"/>
                    </a:ext>
                  </a:extLst>
                </a:gridCol>
              </a:tblGrid>
              <a:tr h="851389">
                <a:tc>
                  <a:txBody>
                    <a:bodyPr/>
                    <a:lstStyle/>
                    <a:p>
                      <a:pPr algn="ctr"/>
                      <a:r>
                        <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&amp; EMOTIONAL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a:ea typeface="Open sans"/>
                          <a:cs typeface="Open sans"/>
                        </a:rPr>
                        <a:t>MMR- Beginning and belonging</a:t>
                      </a:r>
                    </a:p>
                    <a:p>
                      <a:pPr lvl="0" algn="ctr">
                        <a:buNone/>
                      </a:pPr>
                      <a:endParaRPr lang="en-US" sz="1000" b="0" dirty="0">
                        <a:solidFill>
                          <a:schemeClr val="tx1"/>
                        </a:solidFill>
                        <a:latin typeface="Open sans"/>
                        <a:ea typeface="Open sans"/>
                        <a:cs typeface="Open sans"/>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Class Rules and Routines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Supporting children to build relationships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a:ea typeface="Open sans"/>
                          <a:cs typeface="Open sans"/>
                        </a:rPr>
                        <a:t>MMR- My emotions</a:t>
                      </a:r>
                    </a:p>
                    <a:p>
                      <a:pPr lvl="0" algn="ctr">
                        <a:buNone/>
                      </a:pPr>
                      <a:r>
                        <a:rPr lang="en-US" sz="1000" b="0" dirty="0">
                          <a:solidFill>
                            <a:schemeClr val="tx1"/>
                          </a:solidFill>
                          <a:latin typeface="Open sans"/>
                          <a:ea typeface="Open sans"/>
                          <a:cs typeface="Open sans"/>
                        </a:rPr>
                        <a:t>MMR- Family and friends</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Getting on and falling out</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deal with different emotions – </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colour</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monster</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Self - Confidence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Build constructive and respectful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00" b="0" dirty="0">
                          <a:solidFill>
                            <a:schemeClr val="tx1"/>
                          </a:solidFill>
                          <a:latin typeface="Open sans"/>
                          <a:ea typeface="Open sans"/>
                          <a:cs typeface="Open sans"/>
                        </a:rPr>
                        <a:t>Citizenship- identity and diversity</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Good to be me </a:t>
                      </a:r>
                      <a:endParaRPr lang="en-US" dirty="0"/>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Learning about qualities , similarities &amp; differences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and moderate their own feelings socially and emotionally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dirty="0">
                          <a:solidFill>
                            <a:schemeClr val="tx1"/>
                          </a:solidFill>
                          <a:latin typeface="Open sans"/>
                          <a:ea typeface="Open sans"/>
                          <a:cs typeface="Open sans"/>
                        </a:rPr>
                        <a:t>Citizenship- Me and my world</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Relationships </a:t>
                      </a:r>
                      <a:endParaRPr lang="en-US" dirty="0"/>
                    </a:p>
                    <a:p>
                      <a:pPr algn="ctr"/>
                      <a:r>
                        <a:rPr lang="en-US" sz="1000" b="0" dirty="0">
                          <a:solidFill>
                            <a:schemeClr val="tx1"/>
                          </a:solidFill>
                          <a:latin typeface="Open sans"/>
                          <a:ea typeface="Open sans"/>
                          <a:cs typeface="Open sans"/>
                        </a:rPr>
                        <a:t>What makes a good friend?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Healthy me</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pets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our Planet </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000" b="0" dirty="0">
                          <a:solidFill>
                            <a:schemeClr val="tx1"/>
                          </a:solidFill>
                          <a:latin typeface="Open sans"/>
                          <a:ea typeface="Open sans"/>
                          <a:cs typeface="Open sans"/>
                        </a:rPr>
                        <a:t>Healthy and safer lifestyles- My body and growing up</a:t>
                      </a:r>
                    </a:p>
                    <a:p>
                      <a:pPr lvl="0" algn="ctr">
                        <a:buNone/>
                      </a:pPr>
                      <a:endParaRPr lang="en-US" sz="1000" b="0" dirty="0">
                        <a:solidFill>
                          <a:schemeClr val="tx1"/>
                        </a:solidFill>
                        <a:latin typeface="Open sans"/>
                        <a:ea typeface="Open sans"/>
                        <a:cs typeface="Open sans"/>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Looking after others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Dreams and Goals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a:buNone/>
                      </a:pPr>
                      <a:r>
                        <a:rPr lang="en-US" sz="1000" b="0" i="0" u="none" strike="noStrike" noProof="0" dirty="0">
                          <a:solidFill>
                            <a:schemeClr val="tx1"/>
                          </a:solidFill>
                          <a:latin typeface="Open sans"/>
                        </a:rPr>
                        <a:t>Healthy and safer lifestyles-</a:t>
                      </a:r>
                      <a:endParaRPr lang="en-US" sz="1000" b="1" i="0" u="none" strike="noStrike" noProof="0" dirty="0">
                        <a:solidFill>
                          <a:srgbClr val="FFFFFF"/>
                        </a:solidFill>
                        <a:latin typeface="Open sans"/>
                      </a:endParaRPr>
                    </a:p>
                    <a:p>
                      <a:pPr lvl="0" algn="ctr">
                        <a:buNone/>
                      </a:pPr>
                      <a:r>
                        <a:rPr lang="en-US" sz="1000" b="0" i="0" u="none" strike="noStrike" noProof="0">
                          <a:solidFill>
                            <a:schemeClr val="tx1"/>
                          </a:solidFill>
                          <a:latin typeface="Open sans"/>
                        </a:rPr>
                        <a:t>Keeping Safe</a:t>
                      </a:r>
                      <a:endParaRPr lang="en-US"/>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Taking part in sports day -  Winning and losing </a:t>
                      </a:r>
                      <a:endParaRPr lang="en-US"/>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How I’ve changed - Look how far I've come!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Transition for 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35142310"/>
                  </a:ext>
                </a:extLst>
              </a:tr>
            </a:tbl>
          </a:graphicData>
        </a:graphic>
      </p:graphicFrame>
      <p:graphicFrame>
        <p:nvGraphicFramePr>
          <p:cNvPr id="9" name="Table 8">
            <a:extLst>
              <a:ext uri="{FF2B5EF4-FFF2-40B4-BE49-F238E27FC236}">
                <a16:creationId xmlns:a16="http://schemas.microsoft.com/office/drawing/2014/main" id="{D9C97D3D-306E-4357-A7C8-AEEF8821CDFF}"/>
              </a:ext>
            </a:extLst>
          </p:cNvPr>
          <p:cNvGraphicFramePr>
            <a:graphicFrameLocks noGrp="1"/>
          </p:cNvGraphicFramePr>
          <p:nvPr>
            <p:extLst>
              <p:ext uri="{D42A27DB-BD31-4B8C-83A1-F6EECF244321}">
                <p14:modId xmlns:p14="http://schemas.microsoft.com/office/powerpoint/2010/main" val="4020005956"/>
              </p:ext>
            </p:extLst>
          </p:nvPr>
        </p:nvGraphicFramePr>
        <p:xfrm>
          <a:off x="197738" y="3988714"/>
          <a:ext cx="11802584" cy="2407920"/>
        </p:xfrm>
        <a:graphic>
          <a:graphicData uri="http://schemas.openxmlformats.org/drawingml/2006/table">
            <a:tbl>
              <a:tblPr firstRow="1" bandRow="1">
                <a:tableStyleId>{5C22544A-7EE6-4342-B048-85BDC9FD1C3A}</a:tableStyleId>
              </a:tblPr>
              <a:tblGrid>
                <a:gridCol w="1744184">
                  <a:extLst>
                    <a:ext uri="{9D8B030D-6E8A-4147-A177-3AD203B41FA5}">
                      <a16:colId xmlns:a16="http://schemas.microsoft.com/office/drawing/2014/main" val="275617876"/>
                    </a:ext>
                  </a:extLst>
                </a:gridCol>
                <a:gridCol w="3223967">
                  <a:extLst>
                    <a:ext uri="{9D8B030D-6E8A-4147-A177-3AD203B41FA5}">
                      <a16:colId xmlns:a16="http://schemas.microsoft.com/office/drawing/2014/main" val="3497016225"/>
                    </a:ext>
                  </a:extLst>
                </a:gridCol>
                <a:gridCol w="3421930">
                  <a:extLst>
                    <a:ext uri="{9D8B030D-6E8A-4147-A177-3AD203B41FA5}">
                      <a16:colId xmlns:a16="http://schemas.microsoft.com/office/drawing/2014/main" val="1598374242"/>
                    </a:ext>
                  </a:extLst>
                </a:gridCol>
                <a:gridCol w="3412503">
                  <a:extLst>
                    <a:ext uri="{9D8B030D-6E8A-4147-A177-3AD203B41FA5}">
                      <a16:colId xmlns:a16="http://schemas.microsoft.com/office/drawing/2014/main" val="971017142"/>
                    </a:ext>
                  </a:extLst>
                </a:gridCol>
              </a:tblGrid>
              <a:tr h="667304">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DEVELOPMENT</a:t>
                      </a: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tools to effect changes to materials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Cutting along lines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Teach and model correct letter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Form recognizable letters - most correctly formed</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Handle tools, objects, construction and malleable materials with increasing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Cutting along a curved line, like a circle</a:t>
                      </a: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Zip clothing </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Threading, weaving, playdough, building, construction</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 pencil grip and letter formation continually (write on the line)</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Increasingly precise use of tools &amp; materials, including smaller items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Draw &amp; cut more complex shapes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Button clothing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6762845"/>
                  </a:ext>
                </a:extLst>
              </a:tr>
              <a:tr h="76461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Cooperation games e.g.  parachute games</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Ball skills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Outdoor large loose part &amp; trim trail to explore ways of moving, balance, coordination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Moving to music (dance)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Gymnastics – balance, outdoor &amp; indoor equipment</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Changing for PE &amp; when using costumes for role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Open sans" panose="020B0606030504020204" pitchFamily="34" charset="0"/>
                          <a:ea typeface="Open sans" panose="020B0606030504020204" pitchFamily="34" charset="0"/>
                          <a:cs typeface="Open sans" panose="020B0606030504020204" pitchFamily="34" charset="0"/>
                        </a:rPr>
                        <a:t>PE sessions following Complete PE Scheme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6125000"/>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46268830"/>
              </p:ext>
            </p:extLst>
          </p:nvPr>
        </p:nvGraphicFramePr>
        <p:xfrm>
          <a:off x="366318" y="972394"/>
          <a:ext cx="11459364" cy="55168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52535">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25253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711586">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rhymes and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Reading environmental print</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Recognizing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Exploring dominant hand &amp; tripod grip</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Mark making</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Name writing</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Lists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initial sounds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a:ea typeface="Open sans"/>
                          <a:cs typeface="Open sans"/>
                        </a:rPr>
                        <a:t>Nursery Rhymes - label characters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marL="0" marR="0" lvl="0" indent="0" algn="ctr">
                        <a:lnSpc>
                          <a:spcPct val="100000"/>
                        </a:lnSpc>
                        <a:spcBef>
                          <a:spcPts val="0"/>
                        </a:spcBef>
                        <a:spcAft>
                          <a:spcPts val="0"/>
                        </a:spcAft>
                        <a:buClrTx/>
                        <a:buSzTx/>
                        <a:buFontTx/>
                        <a:buNone/>
                      </a:pPr>
                      <a:endParaRPr lang="en-GB" sz="1000" b="0" kern="1200" dirty="0">
                        <a:solidFill>
                          <a:schemeClr val="tx1"/>
                        </a:solidFill>
                        <a:effectLst/>
                        <a:latin typeface="Open sans"/>
                        <a:ea typeface="Open sans"/>
                        <a:cs typeface="Open sans"/>
                      </a:endParaRPr>
                    </a:p>
                    <a:p>
                      <a:pPr marL="0" marR="0" lvl="0" indent="0" algn="ctr">
                        <a:lnSpc>
                          <a:spcPct val="100000"/>
                        </a:lnSpc>
                        <a:spcBef>
                          <a:spcPts val="0"/>
                        </a:spcBef>
                        <a:spcAft>
                          <a:spcPts val="0"/>
                        </a:spcAft>
                        <a:buClrTx/>
                        <a:buSzTx/>
                        <a:buFontTx/>
                        <a:buNone/>
                      </a:pPr>
                      <a:endParaRPr lang="en-GB" sz="1000" b="0" kern="1200" dirty="0">
                        <a:solidFill>
                          <a:schemeClr val="tx1"/>
                        </a:solidFill>
                        <a:effectLst/>
                        <a:latin typeface="Open sans"/>
                        <a:ea typeface="Open sans"/>
                        <a:cs typeface="Open sans"/>
                      </a:endParaRPr>
                    </a:p>
                    <a:p>
                      <a:pPr marL="0" marR="0" lvl="0" indent="0" algn="ctr">
                        <a:lnSpc>
                          <a:spcPct val="100000"/>
                        </a:lnSpc>
                        <a:spcBef>
                          <a:spcPts val="0"/>
                        </a:spcBef>
                        <a:spcAft>
                          <a:spcPts val="0"/>
                        </a:spcAft>
                        <a:buClrTx/>
                        <a:buSzTx/>
                        <a:buFontTx/>
                        <a:buNone/>
                      </a:pPr>
                      <a:r>
                        <a:rPr lang="en-GB" sz="1000" b="1" kern="1200" dirty="0">
                          <a:solidFill>
                            <a:schemeClr val="tx1"/>
                          </a:solidFill>
                          <a:effectLst/>
                          <a:latin typeface="Open sans"/>
                          <a:ea typeface="Open sans"/>
                          <a:cs typeface="Open sans"/>
                        </a:rPr>
                        <a:t>Drawing Club:</a:t>
                      </a:r>
                    </a:p>
                    <a:p>
                      <a:pPr marL="0" marR="0" lvl="0" indent="0" algn="ctr">
                        <a:lnSpc>
                          <a:spcPct val="100000"/>
                        </a:lnSpc>
                        <a:spcBef>
                          <a:spcPts val="0"/>
                        </a:spcBef>
                        <a:spcAft>
                          <a:spcPts val="0"/>
                        </a:spcAft>
                        <a:buClrTx/>
                        <a:buSzTx/>
                        <a:buFontTx/>
                        <a:buNone/>
                      </a:pPr>
                      <a:r>
                        <a:rPr lang="en-GB" sz="1000" b="0" kern="1200" dirty="0">
                          <a:solidFill>
                            <a:schemeClr val="tx1"/>
                          </a:solidFill>
                          <a:effectLst/>
                          <a:latin typeface="Open sans"/>
                          <a:ea typeface="Open sans"/>
                          <a:cs typeface="Open sans"/>
                        </a:rPr>
                        <a:t>The Colour Monster (Feelings)</a:t>
                      </a:r>
                    </a:p>
                    <a:p>
                      <a:pPr marL="0" marR="0" lvl="0" indent="0" algn="ctr">
                        <a:lnSpc>
                          <a:spcPct val="100000"/>
                        </a:lnSpc>
                        <a:spcBef>
                          <a:spcPts val="0"/>
                        </a:spcBef>
                        <a:spcAft>
                          <a:spcPts val="0"/>
                        </a:spcAft>
                        <a:buClrTx/>
                        <a:buSzTx/>
                        <a:buFontTx/>
                        <a:buNone/>
                      </a:pPr>
                      <a:r>
                        <a:rPr lang="en-GB" sz="1000" b="0" kern="1200" dirty="0">
                          <a:solidFill>
                            <a:schemeClr val="tx1"/>
                          </a:solidFill>
                          <a:effectLst/>
                          <a:latin typeface="Open sans"/>
                          <a:ea typeface="Open sans"/>
                          <a:cs typeface="Open sans"/>
                        </a:rPr>
                        <a:t>Aldo (Feelings)</a:t>
                      </a:r>
                    </a:p>
                    <a:p>
                      <a:pPr marL="0" marR="0" lvl="0" indent="0" algn="ctr">
                        <a:lnSpc>
                          <a:spcPct val="100000"/>
                        </a:lnSpc>
                        <a:spcBef>
                          <a:spcPts val="0"/>
                        </a:spcBef>
                        <a:spcAft>
                          <a:spcPts val="0"/>
                        </a:spcAft>
                        <a:buClrTx/>
                        <a:buSzTx/>
                        <a:buFontTx/>
                        <a:buNone/>
                      </a:pPr>
                      <a:r>
                        <a:rPr lang="en-GB" sz="1000" b="0" kern="1200" dirty="0">
                          <a:solidFill>
                            <a:schemeClr val="tx1"/>
                          </a:solidFill>
                          <a:effectLst/>
                          <a:latin typeface="Open sans"/>
                          <a:ea typeface="Open sans"/>
                          <a:cs typeface="Open sans"/>
                        </a:rPr>
                        <a:t>Farmer Ham (Harvest)</a:t>
                      </a:r>
                    </a:p>
                    <a:p>
                      <a:pPr algn="ctr">
                        <a:lnSpc>
                          <a:spcPct val="100000"/>
                        </a:lnSpc>
                        <a:spcBef>
                          <a:spcPts val="0"/>
                        </a:spcBef>
                        <a:spcAft>
                          <a:spcPts val="0"/>
                        </a:spcAft>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Retell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Christmas letters/lists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story maps and orally retelling stories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Reading CVC words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Name writing</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Labelling using initial sounds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CVC labels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scribing</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Story sequencing</a:t>
                      </a: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Little Red Hen- sequence the story/add speech bubbles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Three Billy Goats Gruff  - create a wanted poster to catch the troll</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Making up stories - record stories through drawing/mark making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simple captions  and phrases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a few common exception words matched to RWI</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tricky words (red) such as I, me, my, to, the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Writing CVC, CVCC, CCVC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Create a story board/map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Lost &amp; Found &amp; Owl Babies - writing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CVC words &amp; simple sentences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Open sans"/>
                          <a:ea typeface="Open sans"/>
                          <a:cs typeface="Open sans"/>
                        </a:rPr>
                        <a:t>Handa’s Surprise - </a:t>
                      </a:r>
                      <a:r>
                        <a:rPr lang="en-US" sz="1000" b="0" dirty="0">
                          <a:solidFill>
                            <a:schemeClr val="tx1"/>
                          </a:solidFill>
                          <a:latin typeface="Open sans"/>
                          <a:ea typeface="Open sans"/>
                          <a:cs typeface="Open sans"/>
                        </a:rPr>
                        <a:t>Retell the story in own words/write new version</a:t>
                      </a:r>
                      <a:endParaRPr lang="en-US" sz="1000" b="0" dirty="0">
                        <a:solidFill>
                          <a:schemeClr val="tx1"/>
                        </a:solidFill>
                        <a:effectLst/>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leaflets about animals in the garden/plants and growing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Re-read books to build confidence, fluency,  understanding &amp; enjoyment</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Hungry Caterpillar -describe foods / adjectives </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Healthy Food – My Menu / Bean Diary </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captions &amp; </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simple sentences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Labels and captions – life cycles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Recount – A trip to the park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Jack and the Bean stalk – retell parts of the story / repeated refrains / speech bubbles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Stories from other cultures and traditions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Retell a story with actions and / or picture prompts as part of a group - Use story language when acting out a narrative</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phonetically plausible attempts at words</a:t>
                      </a: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Beginning to use finger spaces</a:t>
                      </a: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Form lower-case and capital letters correctly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Mr </a:t>
                      </a:r>
                      <a:r>
                        <a:rPr lang="en-US" sz="100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Gumpy’s</a:t>
                      </a: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Outing -  report about the animals falling into the water</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to stories, accurately anticipating key events &amp; respond to what they hear with relevant comments, questions and reactions.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predictions</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Understands fiction vs non-fiction. Can show the  front cover, back cover, spine, blurb, illustration, illustrator, author and title.</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Write a postcard / diary writing </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My Holiday – recount </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writing sentences using a range of tricky words that are spelt correctly. Beginning to use full stops, capital letters and finger spaces.</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00000"/>
                        </a:lnSpc>
                        <a:spcBef>
                          <a:spcPts val="0"/>
                        </a:spcBef>
                        <a:spcAft>
                          <a:spcPts val="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Using familiar texts as a model for writing own stories. </a:t>
                      </a: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Texts as a Stimulus:</a:t>
                      </a:r>
                    </a:p>
                    <a:p>
                      <a:pPr algn="ctr">
                        <a:lnSpc>
                          <a:spcPct val="100000"/>
                        </a:lnSpc>
                        <a:spcBef>
                          <a:spcPts val="0"/>
                        </a:spcBef>
                        <a:spcAft>
                          <a:spcPts val="0"/>
                        </a:spcAft>
                      </a:pPr>
                      <a:r>
                        <a:rPr lang="en-US"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Big Blue Whale - Write facts about whales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RWI Phonics</a:t>
                      </a: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spcAft>
                          <a:spcPts val="0"/>
                        </a:spcAft>
                      </a:pPr>
                      <a:endPar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4877487"/>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17" y="221006"/>
            <a:ext cx="846369" cy="846369"/>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1462677"/>
              </p:ext>
            </p:extLst>
          </p:nvPr>
        </p:nvGraphicFramePr>
        <p:xfrm>
          <a:off x="287594" y="1234911"/>
          <a:ext cx="11459364" cy="379918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14780">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9592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927207">
                <a:tc>
                  <a:txBody>
                    <a:bodyPr/>
                    <a:lstStyle/>
                    <a:p>
                      <a:pPr algn="ctr"/>
                      <a:r>
                        <a:rPr lang="en-US" sz="1200" b="1" dirty="0" err="1">
                          <a:latin typeface="Open sans" panose="020B0606030504020204" pitchFamily="34" charset="0"/>
                          <a:ea typeface="Open sans" panose="020B0606030504020204" pitchFamily="34" charset="0"/>
                          <a:cs typeface="Open sans" panose="020B0606030504020204" pitchFamily="34" charset="0"/>
                        </a:rPr>
                        <a:t>Maths</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i="1" dirty="0">
                        <a:solidFill>
                          <a:srgbClr val="CC66FF"/>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Match and sort,</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amounts,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size, mass &amp; capacity</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Exploring pattern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Representing, comparing and composition of numbers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Circles and triangles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Shapes with 4 sides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Positional language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Time</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Compare mass Compare capacity  </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Making Pairs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Combining 2 groups</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Length &amp; Height</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Comparing Numbers &amp; Composition</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Bonds to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3d-shape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Pattern</a:t>
                      </a:r>
                    </a:p>
                    <a:p>
                      <a:pPr algn="ctr"/>
                      <a:endParaRPr lang="en-GB"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Building numbers beyond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Counting Patterns beyond 10</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Match, rotate, manipulate </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Adding More</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Taking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Maths Mastery Programme </a:t>
                      </a:r>
                    </a:p>
                    <a:p>
                      <a:pPr algn="ctr"/>
                      <a:endPar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White Rose Maths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Doubling, sharing and grouping</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Even and odd</a:t>
                      </a: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Spatial reasoning Visualise and build </a:t>
                      </a:r>
                    </a:p>
                    <a:p>
                      <a:pPr algn="ctr"/>
                      <a:endPar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0" i="0" u="none" strike="noStrike" kern="1200" baseline="0" dirty="0">
                          <a:solidFill>
                            <a:schemeClr val="dk1"/>
                          </a:solidFill>
                          <a:latin typeface="Open sans" panose="020B0606030504020204" pitchFamily="34" charset="0"/>
                          <a:ea typeface="Open sans" panose="020B0606030504020204" pitchFamily="34" charset="0"/>
                          <a:cs typeface="Open sans" panose="020B0606030504020204" pitchFamily="34" charset="0"/>
                        </a:rPr>
                        <a:t>Deepening understanding of patterns and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0951761"/>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7" y="460514"/>
            <a:ext cx="947884" cy="947884"/>
          </a:xfrm>
          <a:prstGeom prst="rect">
            <a:avLst/>
          </a:prstGeom>
        </p:spPr>
      </p:pic>
      <p:sp>
        <p:nvSpPr>
          <p:cNvPr id="2" name="Title 1">
            <a:extLst>
              <a:ext uri="{FF2B5EF4-FFF2-40B4-BE49-F238E27FC236}">
                <a16:creationId xmlns:a16="http://schemas.microsoft.com/office/drawing/2014/main" id="{C16C4103-EE01-6DFB-361B-FCDC6766DB6C}"/>
              </a:ext>
            </a:extLst>
          </p:cNvPr>
          <p:cNvSpPr txBox="1">
            <a:spLocks/>
          </p:cNvSpPr>
          <p:nvPr/>
        </p:nvSpPr>
        <p:spPr>
          <a:xfrm>
            <a:off x="838200" y="221006"/>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021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62163173"/>
              </p:ext>
            </p:extLst>
          </p:nvPr>
        </p:nvGraphicFramePr>
        <p:xfrm>
          <a:off x="281342" y="718809"/>
          <a:ext cx="11459361" cy="7698740"/>
        </p:xfrm>
        <a:graphic>
          <a:graphicData uri="http://schemas.openxmlformats.org/drawingml/2006/table">
            <a:tbl>
              <a:tblPr firstRow="1" bandRow="1">
                <a:tableStyleId>{5C22544A-7EE6-4342-B048-85BDC9FD1C3A}</a:tableStyleId>
              </a:tblPr>
              <a:tblGrid>
                <a:gridCol w="1637051">
                  <a:extLst>
                    <a:ext uri="{9D8B030D-6E8A-4147-A177-3AD203B41FA5}">
                      <a16:colId xmlns:a16="http://schemas.microsoft.com/office/drawing/2014/main" val="385991600"/>
                    </a:ext>
                  </a:extLst>
                </a:gridCol>
                <a:gridCol w="1789958">
                  <a:extLst>
                    <a:ext uri="{9D8B030D-6E8A-4147-A177-3AD203B41FA5}">
                      <a16:colId xmlns:a16="http://schemas.microsoft.com/office/drawing/2014/main" val="2865123548"/>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891584">
                  <a:extLst>
                    <a:ext uri="{9D8B030D-6E8A-4147-A177-3AD203B41FA5}">
                      <a16:colId xmlns:a16="http://schemas.microsoft.com/office/drawing/2014/main" val="2573491699"/>
                    </a:ext>
                  </a:extLst>
                </a:gridCol>
                <a:gridCol w="1569131">
                  <a:extLst>
                    <a:ext uri="{9D8B030D-6E8A-4147-A177-3AD203B41FA5}">
                      <a16:colId xmlns:a16="http://schemas.microsoft.com/office/drawing/2014/main" val="2335150482"/>
                    </a:ext>
                  </a:extLst>
                </a:gridCol>
                <a:gridCol w="1637051">
                  <a:extLst>
                    <a:ext uri="{9D8B030D-6E8A-4147-A177-3AD203B41FA5}">
                      <a16:colId xmlns:a16="http://schemas.microsoft.com/office/drawing/2014/main" val="4046203905"/>
                    </a:ext>
                  </a:extLst>
                </a:gridCol>
              </a:tblGrid>
              <a:tr h="213523">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a:ea typeface="Open sans"/>
                          <a:cs typeface="Open sans"/>
                        </a:rPr>
                        <a:t>Autumn 2</a:t>
                      </a:r>
                      <a:endParaRPr lang="en-GB" sz="1200" b="1" dirty="0">
                        <a:solidFill>
                          <a:schemeClr val="tx1"/>
                        </a:solidFill>
                        <a:latin typeface="Open sans"/>
                        <a:ea typeface="Open sans"/>
                        <a:cs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a:ea typeface="Open sans"/>
                          <a:cs typeface="Open sans"/>
                        </a:rPr>
                        <a:t>Spring 2</a:t>
                      </a:r>
                      <a:endParaRPr lang="en-GB" sz="1200" b="1" dirty="0">
                        <a:solidFill>
                          <a:schemeClr val="tx1"/>
                        </a:solidFill>
                        <a:latin typeface="Open sans"/>
                        <a:ea typeface="Open sans"/>
                        <a:cs typeface="Open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193847">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a:ea typeface="Open sans"/>
                          <a:cs typeface="Open sans"/>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2331107">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Understanding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Exploring family &amp; people who matter to us</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Sharing own family routines and traditions</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Wider community – who helps us - occupations</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Navigating around our classroom and outdoor areas. Create treasure hunts to find places/ objects within our learning environment</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How have you changed since a baby?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0"/>
                        </a:spcBef>
                        <a:spcAft>
                          <a:spcPts val="0"/>
                        </a:spcAft>
                        <a:buClrTx/>
                        <a:buSzTx/>
                        <a:buFontTx/>
                        <a:buNone/>
                        <a:tabLst/>
                        <a:defRPr/>
                      </a:pPr>
                      <a:endParaRPr lang="en-US" sz="950" dirty="0">
                        <a:latin typeface="Open sans"/>
                        <a:ea typeface="Open sans"/>
                        <a:cs typeface="Open sans"/>
                      </a:endParaRPr>
                    </a:p>
                    <a:p>
                      <a:pPr marL="0" marR="0" lvl="0" indent="0" algn="ctr" defTabSz="914400">
                        <a:lnSpc>
                          <a:spcPct val="100000"/>
                        </a:lnSpc>
                        <a:spcBef>
                          <a:spcPts val="0"/>
                        </a:spcBef>
                        <a:spcAft>
                          <a:spcPts val="0"/>
                        </a:spcAft>
                        <a:buClrTx/>
                        <a:buSzTx/>
                        <a:buFontTx/>
                        <a:buNone/>
                        <a:tabLst/>
                        <a:defRPr/>
                      </a:pPr>
                      <a:endParaRPr lang="en-US" sz="950" dirty="0">
                        <a:latin typeface="Open sans"/>
                        <a:ea typeface="Open sans"/>
                        <a:cs typeface="Open sans"/>
                      </a:endParaRPr>
                    </a:p>
                    <a:p>
                      <a:pPr marL="0" marR="0" lvl="0" indent="0" algn="ctr">
                        <a:lnSpc>
                          <a:spcPct val="100000"/>
                        </a:lnSpc>
                        <a:spcBef>
                          <a:spcPts val="0"/>
                        </a:spcBef>
                        <a:spcAft>
                          <a:spcPts val="0"/>
                        </a:spcAft>
                        <a:buClrTx/>
                        <a:buSzTx/>
                        <a:buFontTx/>
                        <a:buNone/>
                      </a:pPr>
                      <a:r>
                        <a:rPr lang="en-US" sz="950" b="1" dirty="0">
                          <a:latin typeface="Open sans"/>
                          <a:ea typeface="Open sans"/>
                          <a:cs typeface="Open sans"/>
                        </a:rPr>
                        <a:t>Geography Day- Where do I live?</a:t>
                      </a:r>
                    </a:p>
                    <a:p>
                      <a:pPr marL="0" marR="0" lvl="0" indent="0" algn="ctr">
                        <a:lnSpc>
                          <a:spcPct val="100000"/>
                        </a:lnSpc>
                        <a:spcBef>
                          <a:spcPts val="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0"/>
                        </a:spcBef>
                        <a:spcAft>
                          <a:spcPts val="0"/>
                        </a:spcAft>
                        <a:buClrTx/>
                        <a:buSzTx/>
                        <a:buFontTx/>
                        <a:buNone/>
                      </a:pPr>
                      <a:r>
                        <a:rPr lang="en-US" sz="950" b="1" dirty="0">
                          <a:latin typeface="Open sans"/>
                          <a:ea typeface="Open sans"/>
                          <a:cs typeface="Open sans"/>
                        </a:rPr>
                        <a:t>Science Day-All about me</a:t>
                      </a:r>
                    </a:p>
                    <a:p>
                      <a:pPr marL="0" marR="0" lvl="0" indent="0" algn="ctr">
                        <a:lnSpc>
                          <a:spcPct val="100000"/>
                        </a:lnSpc>
                        <a:spcBef>
                          <a:spcPts val="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0"/>
                        </a:spcBef>
                        <a:spcAft>
                          <a:spcPts val="0"/>
                        </a:spcAft>
                        <a:buNone/>
                      </a:pPr>
                      <a:r>
                        <a:rPr lang="en-US" sz="1000" b="0" i="0" u="none" strike="noStrike" noProof="0" dirty="0">
                          <a:solidFill>
                            <a:schemeClr val="tx1"/>
                          </a:solidFill>
                          <a:effectLst/>
                          <a:latin typeface="Open sans"/>
                        </a:rPr>
                        <a:t>Kapow RE- What is the</a:t>
                      </a:r>
                      <a:endParaRPr lang="en-GB" dirty="0"/>
                    </a:p>
                    <a:p>
                      <a:pPr marL="0" marR="0" lvl="0" indent="0" algn="ctr">
                        <a:lnSpc>
                          <a:spcPct val="100000"/>
                        </a:lnSpc>
                        <a:spcBef>
                          <a:spcPts val="0"/>
                        </a:spcBef>
                        <a:spcAft>
                          <a:spcPts val="0"/>
                        </a:spcAft>
                        <a:buNone/>
                      </a:pPr>
                      <a:r>
                        <a:rPr lang="en-US" sz="1000" b="0" i="0" u="none" strike="noStrike" noProof="0" dirty="0">
                          <a:solidFill>
                            <a:schemeClr val="tx1"/>
                          </a:solidFill>
                          <a:effectLst/>
                          <a:latin typeface="Open sans"/>
                        </a:rPr>
                        <a:t> Harvest Festival?</a:t>
                      </a:r>
                      <a:endParaRPr lang="en-GB" dirty="0"/>
                    </a:p>
                    <a:p>
                      <a:pPr marL="0" marR="0" lvl="0" indent="0" algn="ctr">
                        <a:lnSpc>
                          <a:spcPct val="100000"/>
                        </a:lnSpc>
                        <a:spcBef>
                          <a:spcPts val="0"/>
                        </a:spcBef>
                        <a:spcAft>
                          <a:spcPts val="0"/>
                        </a:spcAft>
                        <a:buNone/>
                      </a:pPr>
                      <a:endParaRPr lang="en-US" sz="1000" b="0" i="0" u="none" strike="noStrike" noProof="0" dirty="0">
                        <a:solidFill>
                          <a:schemeClr val="tx1"/>
                        </a:solidFill>
                        <a:effectLst/>
                        <a:latin typeface="Open sans"/>
                      </a:endParaRPr>
                    </a:p>
                    <a:p>
                      <a:pPr marL="0" marR="0" lvl="0" indent="0" algn="ctr">
                        <a:lnSpc>
                          <a:spcPct val="100000"/>
                        </a:lnSpc>
                        <a:spcBef>
                          <a:spcPts val="0"/>
                        </a:spcBef>
                        <a:spcAft>
                          <a:spcPts val="0"/>
                        </a:spcAft>
                        <a:buNone/>
                      </a:pPr>
                      <a:r>
                        <a:rPr lang="en-US" sz="1000" b="0" i="0" u="none" strike="noStrike" noProof="0" dirty="0">
                          <a:solidFill>
                            <a:schemeClr val="tx1"/>
                          </a:solidFill>
                          <a:effectLst/>
                          <a:latin typeface="Open sans"/>
                        </a:rPr>
                        <a:t>What makes us special?</a:t>
                      </a:r>
                    </a:p>
                    <a:p>
                      <a:pPr marL="0" marR="0" lvl="0" indent="0" algn="ctr" rtl="0" eaLnBrk="1" fontAlgn="auto" latinLnBrk="0" hangingPunct="1">
                        <a:lnSpc>
                          <a:spcPct val="100000"/>
                        </a:lnSpc>
                        <a:spcBef>
                          <a:spcPts val="0"/>
                        </a:spcBef>
                        <a:spcAft>
                          <a:spcPts val="0"/>
                        </a:spcAft>
                        <a:buClrTx/>
                        <a:buSzTx/>
                        <a:buFontTx/>
                        <a:buNone/>
                      </a:pPr>
                      <a:endParaRPr lang="en-GB" sz="950" b="1" dirty="0">
                        <a:solidFill>
                          <a:schemeClr val="bg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Talk about what they have done with their families during Christmas’ in the past</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Differences in Christmas around the world and in the past</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Share different cultures versions of famous fairy tales</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80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0000"/>
                        </a:lnSpc>
                        <a:spcBef>
                          <a:spcPts val="100"/>
                        </a:spcBef>
                        <a:spcAft>
                          <a:spcPts val="800"/>
                        </a:spcAft>
                        <a:buClrTx/>
                        <a:buSzTx/>
                        <a:buFontTx/>
                        <a:buNone/>
                      </a:pPr>
                      <a:endParaRPr lang="en-GB" sz="950" b="0" dirty="0">
                        <a:solidFill>
                          <a:schemeClr val="tx1"/>
                        </a:solidFill>
                        <a:effectLst/>
                        <a:latin typeface="Open sans"/>
                        <a:ea typeface="Open sans"/>
                        <a:cs typeface="Open sans"/>
                      </a:endParaRPr>
                    </a:p>
                    <a:p>
                      <a:pPr marL="0" marR="0" lvl="0" indent="0" algn="ctr">
                        <a:lnSpc>
                          <a:spcPct val="100000"/>
                        </a:lnSpc>
                        <a:spcBef>
                          <a:spcPts val="100"/>
                        </a:spcBef>
                        <a:spcAft>
                          <a:spcPts val="800"/>
                        </a:spcAft>
                        <a:buClrTx/>
                        <a:buSzTx/>
                        <a:buFontTx/>
                        <a:buNone/>
                      </a:pPr>
                      <a:r>
                        <a:rPr lang="en-GB" sz="950" b="1" dirty="0">
                          <a:solidFill>
                            <a:schemeClr val="tx1"/>
                          </a:solidFill>
                          <a:effectLst/>
                          <a:latin typeface="Open sans"/>
                          <a:ea typeface="Open sans"/>
                          <a:cs typeface="Open sans"/>
                        </a:rPr>
                        <a:t>History Day- Castles</a:t>
                      </a:r>
                    </a:p>
                    <a:p>
                      <a:pPr marL="0" marR="0" lvl="0" indent="0" algn="ctr">
                        <a:lnSpc>
                          <a:spcPct val="100000"/>
                        </a:lnSpc>
                        <a:spcBef>
                          <a:spcPts val="100"/>
                        </a:spcBef>
                        <a:spcAft>
                          <a:spcPts val="800"/>
                        </a:spcAft>
                        <a:buClrTx/>
                        <a:buSzTx/>
                        <a:buFontTx/>
                        <a:buNone/>
                      </a:pPr>
                      <a:r>
                        <a:rPr lang="en-GB" sz="950" b="1" dirty="0">
                          <a:solidFill>
                            <a:schemeClr val="tx1"/>
                          </a:solidFill>
                          <a:effectLst/>
                          <a:latin typeface="Open sans"/>
                          <a:ea typeface="Open sans"/>
                          <a:cs typeface="Open sans"/>
                        </a:rPr>
                        <a:t>Science Day- healthy living, oral hygiene</a:t>
                      </a:r>
                    </a:p>
                    <a:p>
                      <a:pPr marL="0" marR="0" lvl="0" indent="0" algn="ctr">
                        <a:lnSpc>
                          <a:spcPct val="100000"/>
                        </a:lnSpc>
                        <a:spcBef>
                          <a:spcPts val="100"/>
                        </a:spcBef>
                        <a:spcAft>
                          <a:spcPts val="800"/>
                        </a:spcAft>
                        <a:buClrTx/>
                        <a:buSzTx/>
                        <a:buFontTx/>
                        <a:buNone/>
                      </a:pPr>
                      <a:endParaRPr lang="en-GB" sz="950" b="1" dirty="0">
                        <a:solidFill>
                          <a:schemeClr val="tx1"/>
                        </a:solidFill>
                        <a:effectLst/>
                        <a:latin typeface="Open sans"/>
                        <a:ea typeface="Open sans"/>
                        <a:cs typeface="Open sans"/>
                      </a:endParaRPr>
                    </a:p>
                    <a:p>
                      <a:pPr lvl="0" algn="ctr">
                        <a:lnSpc>
                          <a:spcPct val="107000"/>
                        </a:lnSpc>
                        <a:spcAft>
                          <a:spcPts val="800"/>
                        </a:spcAft>
                        <a:buNone/>
                      </a:pPr>
                      <a:r>
                        <a:rPr lang="en-US" sz="1000" b="0" i="0" u="none" strike="noStrike" noProof="0" dirty="0">
                          <a:solidFill>
                            <a:schemeClr val="tx1"/>
                          </a:solidFill>
                          <a:effectLst/>
                          <a:latin typeface="Open sans"/>
                        </a:rPr>
                        <a:t>Kapow RE- What is Hanukah?</a:t>
                      </a:r>
                      <a:endParaRPr lang="en-US" sz="1000" b="0" i="0" u="none" strike="noStrike" noProof="0" dirty="0">
                        <a:solidFill>
                          <a:srgbClr val="000000"/>
                        </a:solidFill>
                        <a:effectLst/>
                        <a:latin typeface="Open sans"/>
                      </a:endParaRPr>
                    </a:p>
                    <a:p>
                      <a:pPr lvl="0" algn="ctr">
                        <a:lnSpc>
                          <a:spcPct val="107000"/>
                        </a:lnSpc>
                        <a:spcAft>
                          <a:spcPts val="800"/>
                        </a:spcAft>
                        <a:buNone/>
                      </a:pPr>
                      <a:r>
                        <a:rPr lang="en-US" sz="1000" b="0" i="0" u="none" strike="noStrike" noProof="0" dirty="0">
                          <a:solidFill>
                            <a:schemeClr val="tx1"/>
                          </a:solidFill>
                          <a:effectLst/>
                          <a:latin typeface="Open sans"/>
                        </a:rPr>
                        <a:t>What are special times?</a:t>
                      </a:r>
                      <a:endParaRPr lang="en-US" sz="1000" b="0" i="0" u="none" strike="noStrike" noProof="0" dirty="0">
                        <a:solidFill>
                          <a:srgbClr val="000000"/>
                        </a:solidFill>
                        <a:effectLst/>
                        <a:latin typeface="Open sans"/>
                      </a:endParaRPr>
                    </a:p>
                    <a:p>
                      <a:pPr lvl="0" algn="ctr">
                        <a:lnSpc>
                          <a:spcPct val="107000"/>
                        </a:lnSpc>
                        <a:spcAft>
                          <a:spcPts val="800"/>
                        </a:spcAft>
                        <a:buNone/>
                      </a:pP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Comparing habitats around the world</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Using a world map</a:t>
                      </a:r>
                    </a:p>
                    <a:p>
                      <a:pPr marL="0" marR="0" lvl="0" indent="0" algn="ctr" defTabSz="914400" rtl="0" eaLnBrk="1" fontAlgn="auto" latinLnBrk="0" hangingPunct="1">
                        <a:lnSpc>
                          <a:spcPct val="100000"/>
                        </a:lnSpc>
                        <a:spcBef>
                          <a:spcPts val="100"/>
                        </a:spcBef>
                        <a:spcAft>
                          <a:spcPts val="80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we can take care of animals</a:t>
                      </a: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Nocturnal Animals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Observations of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stories to explore a different country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zoos have changed over the years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100"/>
                        </a:spcBef>
                        <a:spcAft>
                          <a:spcPts val="0"/>
                        </a:spcAft>
                        <a:buClrTx/>
                        <a:buSzTx/>
                        <a:buFontTx/>
                        <a:buNone/>
                        <a:tabLst/>
                        <a:defRPr/>
                      </a:pPr>
                      <a:endParaRPr lang="en-US" sz="950" dirty="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dirty="0">
                          <a:latin typeface="Open sans"/>
                          <a:ea typeface="Open sans"/>
                          <a:cs typeface="Open sans"/>
                        </a:rPr>
                        <a:t>Geography Day- What is an island?</a:t>
                      </a:r>
                    </a:p>
                    <a:p>
                      <a:pPr marL="0" marR="0" lvl="0" indent="0" algn="ctr" defTabSz="914400">
                        <a:lnSpc>
                          <a:spcPct val="100000"/>
                        </a:lnSpc>
                        <a:spcBef>
                          <a:spcPts val="100"/>
                        </a:spcBef>
                        <a:spcAft>
                          <a:spcPts val="0"/>
                        </a:spcAft>
                        <a:buClrTx/>
                        <a:buSzTx/>
                        <a:buFontTx/>
                        <a:buNone/>
                        <a:tabLst/>
                        <a:defRPr/>
                      </a:pPr>
                      <a:endParaRPr lang="en-US" sz="950" b="1" dirty="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dirty="0">
                          <a:latin typeface="Open sans"/>
                          <a:ea typeface="Open sans"/>
                          <a:cs typeface="Open sans"/>
                        </a:rPr>
                        <a:t>Science Day- Mini beasts</a:t>
                      </a:r>
                    </a:p>
                    <a:p>
                      <a:pPr marL="0" marR="0" lvl="0" indent="0" algn="ctr">
                        <a:lnSpc>
                          <a:spcPct val="100000"/>
                        </a:lnSpc>
                        <a:spcBef>
                          <a:spcPts val="10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dirty="0">
                          <a:latin typeface="Open sans"/>
                          <a:ea typeface="Open sans"/>
                          <a:cs typeface="Open sans"/>
                        </a:rPr>
                        <a:t>Zoo lab visit</a:t>
                      </a:r>
                    </a:p>
                    <a:p>
                      <a:pPr marL="0" marR="0" lvl="0" indent="0" algn="ctr">
                        <a:lnSpc>
                          <a:spcPct val="100000"/>
                        </a:lnSpc>
                        <a:spcBef>
                          <a:spcPts val="10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100"/>
                        </a:spcBef>
                        <a:spcAft>
                          <a:spcPts val="0"/>
                        </a:spcAft>
                        <a:buNone/>
                      </a:pPr>
                      <a:r>
                        <a:rPr lang="en-US" sz="1000" b="0" i="0" u="none" strike="noStrike" noProof="0" dirty="0">
                          <a:solidFill>
                            <a:schemeClr val="tx1"/>
                          </a:solidFill>
                          <a:latin typeface="Open sans"/>
                        </a:rPr>
                        <a:t>Kapow RE- What is Shrove Tuesday?</a:t>
                      </a:r>
                      <a:endParaRPr lang="en-US" dirty="0"/>
                    </a:p>
                    <a:p>
                      <a:pPr marL="0" marR="0" lvl="0" indent="0" algn="ctr" rtl="0" eaLnBrk="1" fontAlgn="auto" latinLnBrk="0" hangingPunct="1">
                        <a:lnSpc>
                          <a:spcPct val="100000"/>
                        </a:lnSpc>
                        <a:spcBef>
                          <a:spcPts val="100"/>
                        </a:spcBef>
                        <a:spcAft>
                          <a:spcPts val="0"/>
                        </a:spcAft>
                        <a:buClrTx/>
                        <a:buSzTx/>
                        <a:buFontTx/>
                        <a:buNone/>
                      </a:pPr>
                      <a:endParaRPr lang="en-GB" sz="950" b="1" dirty="0">
                        <a:solidFill>
                          <a:schemeClr val="tx1"/>
                        </a:solidFill>
                        <a:effectLst/>
                        <a:latin typeface="Open sans"/>
                        <a:ea typeface="Open sans"/>
                        <a:cs typeface="Open sans"/>
                      </a:endParaRPr>
                    </a:p>
                    <a:p>
                      <a:pPr marL="0" marR="0" lvl="0" indent="0" algn="ctr" rtl="0" eaLnBrk="1" fontAlgn="auto" latinLnBrk="0" hangingPunct="1">
                        <a:lnSpc>
                          <a:spcPct val="100000"/>
                        </a:lnSpc>
                        <a:spcBef>
                          <a:spcPts val="100"/>
                        </a:spcBef>
                        <a:spcAft>
                          <a:spcPts val="0"/>
                        </a:spcAft>
                        <a:buClrTx/>
                        <a:buSzTx/>
                        <a:buFontTx/>
                        <a:buNone/>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eaLnBrk="1" fontAlgn="auto" latinLnBrk="0" hangingPunct="1">
                        <a:lnSpc>
                          <a:spcPct val="100000"/>
                        </a:lnSpc>
                        <a:spcBef>
                          <a:spcPts val="100"/>
                        </a:spcBef>
                        <a:spcAft>
                          <a:spcPts val="800"/>
                        </a:spcAft>
                        <a:buClrTx/>
                        <a:buSzTx/>
                        <a:buFontTx/>
                        <a:buNone/>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Trip to our local park – our journey</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Recycling &amp; care of our environment</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Observations of plants and animals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Weather, culture, clothing, housing.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Change in living things – plants, weather, seasons,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dirty="0">
                          <a:latin typeface="Open sans" panose="020B0606030504020204" pitchFamily="34" charset="0"/>
                          <a:ea typeface="Open sans" panose="020B0606030504020204" pitchFamily="34" charset="0"/>
                          <a:cs typeface="Open sans" panose="020B0606030504020204" pitchFamily="34" charset="0"/>
                        </a:rPr>
                        <a:t>Building a ‘Bug Hotel’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Forest school  </a:t>
                      </a:r>
                    </a:p>
                    <a:p>
                      <a:pPr marL="0" marR="0" lvl="0" indent="0" algn="ctr" defTabSz="914400">
                        <a:lnSpc>
                          <a:spcPct val="100000"/>
                        </a:lnSpc>
                        <a:spcBef>
                          <a:spcPts val="100"/>
                        </a:spcBef>
                        <a:spcAft>
                          <a:spcPts val="0"/>
                        </a:spcAft>
                        <a:buClrTx/>
                        <a:buSzTx/>
                        <a:buFontTx/>
                        <a:buNone/>
                        <a:tabLst/>
                        <a:defRPr/>
                      </a:pPr>
                      <a:endParaRPr lang="en-US" sz="950" dirty="0">
                        <a:latin typeface="Open sans"/>
                        <a:ea typeface="Open sans"/>
                        <a:cs typeface="Open sans"/>
                      </a:endParaRPr>
                    </a:p>
                    <a:p>
                      <a:pPr marL="0" marR="0" lvl="0" indent="0" algn="ctr" defTabSz="914400">
                        <a:lnSpc>
                          <a:spcPct val="100000"/>
                        </a:lnSpc>
                        <a:spcBef>
                          <a:spcPts val="100"/>
                        </a:spcBef>
                        <a:spcAft>
                          <a:spcPts val="0"/>
                        </a:spcAft>
                        <a:buClrTx/>
                        <a:buSzTx/>
                        <a:buFontTx/>
                        <a:buNone/>
                        <a:tabLst/>
                        <a:defRPr/>
                      </a:pPr>
                      <a:endParaRPr lang="en-US" sz="950" dirty="0">
                        <a:latin typeface="Open sans"/>
                        <a:ea typeface="Open sans"/>
                        <a:cs typeface="Open sans"/>
                      </a:endParaRPr>
                    </a:p>
                    <a:p>
                      <a:pPr marL="0" marR="0" lvl="0" indent="0" algn="ctr">
                        <a:lnSpc>
                          <a:spcPct val="100000"/>
                        </a:lnSpc>
                        <a:spcBef>
                          <a:spcPts val="100"/>
                        </a:spcBef>
                        <a:spcAft>
                          <a:spcPts val="0"/>
                        </a:spcAft>
                        <a:buClrTx/>
                        <a:buSzTx/>
                        <a:buFontTx/>
                        <a:buNone/>
                      </a:pPr>
                      <a:r>
                        <a:rPr lang="en-US" sz="950" b="1" dirty="0">
                          <a:latin typeface="Open sans"/>
                          <a:ea typeface="Open sans"/>
                          <a:cs typeface="Open sans"/>
                        </a:rPr>
                        <a:t>Science Day- Growing</a:t>
                      </a:r>
                    </a:p>
                    <a:p>
                      <a:pPr marL="0" marR="0" lvl="0" indent="0" algn="ctr">
                        <a:lnSpc>
                          <a:spcPct val="100000"/>
                        </a:lnSpc>
                        <a:spcBef>
                          <a:spcPts val="100"/>
                        </a:spcBef>
                        <a:spcAft>
                          <a:spcPts val="0"/>
                        </a:spcAft>
                        <a:buClrTx/>
                        <a:buSzTx/>
                        <a:buFontTx/>
                        <a:buNone/>
                      </a:pPr>
                      <a:endParaRPr lang="en-US" sz="950" b="1" dirty="0">
                        <a:latin typeface="Open sans"/>
                        <a:ea typeface="Open sans"/>
                        <a:cs typeface="Open sans"/>
                      </a:endParaRPr>
                    </a:p>
                    <a:p>
                      <a:pPr marL="0" marR="0" lvl="0" indent="0" algn="ctr">
                        <a:lnSpc>
                          <a:spcPct val="100000"/>
                        </a:lnSpc>
                        <a:spcBef>
                          <a:spcPts val="100"/>
                        </a:spcBef>
                        <a:spcAft>
                          <a:spcPts val="0"/>
                        </a:spcAft>
                        <a:buClrTx/>
                        <a:buSzTx/>
                        <a:buFontTx/>
                        <a:buNone/>
                      </a:pPr>
                      <a:endParaRPr lang="en-GB"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7000"/>
                        </a:lnSpc>
                        <a:spcBef>
                          <a:spcPts val="0"/>
                        </a:spcBef>
                        <a:spcAft>
                          <a:spcPts val="0"/>
                        </a:spcAft>
                        <a:buNone/>
                      </a:pPr>
                      <a:r>
                        <a:rPr lang="en-US" sz="1000" b="0" i="0" u="none" strike="noStrike" noProof="0" dirty="0">
                          <a:solidFill>
                            <a:schemeClr val="tx1"/>
                          </a:solidFill>
                          <a:latin typeface="Open sans"/>
                        </a:rPr>
                        <a:t>Kapow RE- What is Holi?</a:t>
                      </a:r>
                      <a:endParaRPr lang="en-US" sz="1000" b="0" i="0" u="none" strike="noStrike" noProof="0" dirty="0">
                        <a:solidFill>
                          <a:srgbClr val="000000"/>
                        </a:solidFill>
                        <a:latin typeface="Open sans"/>
                      </a:endParaRPr>
                    </a:p>
                    <a:p>
                      <a:pPr marL="0" marR="0" lvl="0" indent="0" algn="ctr">
                        <a:lnSpc>
                          <a:spcPct val="107000"/>
                        </a:lnSpc>
                        <a:spcBef>
                          <a:spcPts val="0"/>
                        </a:spcBef>
                        <a:spcAft>
                          <a:spcPts val="0"/>
                        </a:spcAft>
                        <a:buNone/>
                      </a:pPr>
                      <a:r>
                        <a:rPr lang="en-US" sz="1000" b="0" i="0" u="none" strike="noStrike" noProof="0" dirty="0">
                          <a:solidFill>
                            <a:schemeClr val="tx1"/>
                          </a:solidFill>
                          <a:latin typeface="Open sans"/>
                        </a:rPr>
                        <a:t>What is Ramadan?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they get to school and what mode of transport they use. Introduce the children to a range of transport and where they can be found.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Look at the difference between transport in this country and one other country. Encourage the children to make simple comparisons.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Use bee-bots on simple maps. Encourage the children to use navigational language</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Can children talk about their homes and what there is to do near their homes?</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Environments – features of local environment </a:t>
                      </a:r>
                    </a:p>
                    <a:p>
                      <a:pPr marL="0" marR="0" lvl="0" indent="0" algn="ctr" defTabSz="914400" rtl="0" eaLnBrk="1" fontAlgn="auto" latinLnBrk="0" hangingPunct="1">
                        <a:lnSpc>
                          <a:spcPct val="100000"/>
                        </a:lnSpc>
                        <a:spcBef>
                          <a:spcPts val="100"/>
                        </a:spcBef>
                        <a:spcAft>
                          <a:spcPts val="0"/>
                        </a:spcAft>
                        <a:buClrTx/>
                        <a:buSzTx/>
                        <a:buFontTx/>
                        <a:buNone/>
                        <a:tabLst/>
                        <a:defRPr/>
                      </a:pP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Introduce children to significant figures who have been to space and begin to understand that these events happened before they were born</a:t>
                      </a:r>
                    </a:p>
                    <a:p>
                      <a:pPr marL="0" marR="0" lvl="0" indent="0" algn="ctr">
                        <a:lnSpc>
                          <a:spcPct val="100000"/>
                        </a:lnSpc>
                        <a:spcBef>
                          <a:spcPts val="100"/>
                        </a:spcBef>
                        <a:spcAft>
                          <a:spcPts val="0"/>
                        </a:spcAft>
                        <a:buClrTx/>
                        <a:buSzTx/>
                        <a:buFontTx/>
                        <a:buNone/>
                      </a:pPr>
                      <a:endParaRPr lang="en-GB" sz="950" b="0" dirty="0">
                        <a:solidFill>
                          <a:schemeClr val="tx1"/>
                        </a:solidFill>
                        <a:effectLst/>
                        <a:latin typeface="Open sans"/>
                        <a:ea typeface="Open sans"/>
                        <a:cs typeface="Open sans"/>
                      </a:endParaRPr>
                    </a:p>
                    <a:p>
                      <a:pPr marL="0" marR="0" lvl="0" indent="0" algn="ctr">
                        <a:lnSpc>
                          <a:spcPct val="100000"/>
                        </a:lnSpc>
                        <a:spcBef>
                          <a:spcPts val="100"/>
                        </a:spcBef>
                        <a:spcAft>
                          <a:spcPts val="0"/>
                        </a:spcAft>
                        <a:buClrTx/>
                        <a:buSzTx/>
                        <a:buFontTx/>
                        <a:buNone/>
                      </a:pPr>
                      <a:r>
                        <a:rPr lang="en-GB" sz="950" b="1" dirty="0">
                          <a:solidFill>
                            <a:schemeClr val="tx1"/>
                          </a:solidFill>
                          <a:effectLst/>
                          <a:latin typeface="Open sans"/>
                          <a:ea typeface="Open sans"/>
                          <a:cs typeface="Open sans"/>
                        </a:rPr>
                        <a:t>Science Day- </a:t>
                      </a:r>
                      <a:r>
                        <a:rPr lang="en-GB" sz="950" b="1" dirty="0" err="1">
                          <a:solidFill>
                            <a:schemeClr val="tx1"/>
                          </a:solidFill>
                          <a:effectLst/>
                          <a:latin typeface="Open sans"/>
                          <a:ea typeface="Open sans"/>
                          <a:cs typeface="Open sans"/>
                        </a:rPr>
                        <a:t>Flaoting</a:t>
                      </a:r>
                      <a:r>
                        <a:rPr lang="en-GB" sz="950" b="1" dirty="0">
                          <a:solidFill>
                            <a:schemeClr val="tx1"/>
                          </a:solidFill>
                          <a:effectLst/>
                          <a:latin typeface="Open sans"/>
                          <a:ea typeface="Open sans"/>
                          <a:cs typeface="Open sans"/>
                        </a:rPr>
                        <a:t> and sinking</a:t>
                      </a:r>
                    </a:p>
                    <a:p>
                      <a:pPr marL="0" marR="0" lvl="0" indent="0" algn="ctr">
                        <a:lnSpc>
                          <a:spcPct val="100000"/>
                        </a:lnSpc>
                        <a:spcBef>
                          <a:spcPts val="100"/>
                        </a:spcBef>
                        <a:spcAft>
                          <a:spcPts val="0"/>
                        </a:spcAft>
                        <a:buClrTx/>
                        <a:buSzTx/>
                        <a:buFontTx/>
                        <a:buNone/>
                      </a:pPr>
                      <a:r>
                        <a:rPr lang="en-GB" sz="950" b="1" dirty="0">
                          <a:solidFill>
                            <a:schemeClr val="tx1"/>
                          </a:solidFill>
                          <a:effectLst/>
                          <a:latin typeface="Open sans"/>
                          <a:ea typeface="Open sans"/>
                          <a:cs typeface="Open sans"/>
                        </a:rPr>
                        <a:t>Geography Day- Hot and cold countries</a:t>
                      </a:r>
                    </a:p>
                    <a:p>
                      <a:pPr marL="0" marR="0" lvl="0" indent="0" algn="ctr">
                        <a:lnSpc>
                          <a:spcPct val="100000"/>
                        </a:lnSpc>
                        <a:spcBef>
                          <a:spcPts val="100"/>
                        </a:spcBef>
                        <a:spcAft>
                          <a:spcPts val="0"/>
                        </a:spcAft>
                        <a:buClrTx/>
                        <a:buSzTx/>
                        <a:buFontTx/>
                        <a:buNone/>
                      </a:pPr>
                      <a:endParaRPr lang="en-GB" sz="950" b="1" dirty="0">
                        <a:solidFill>
                          <a:schemeClr val="tx1"/>
                        </a:solidFill>
                        <a:effectLst/>
                        <a:latin typeface="Open sans"/>
                        <a:ea typeface="Open sans"/>
                        <a:cs typeface="Open sans"/>
                      </a:endParaRPr>
                    </a:p>
                    <a:p>
                      <a:pPr marL="0" marR="0" lvl="0" indent="0" algn="ctr">
                        <a:lnSpc>
                          <a:spcPct val="100000"/>
                        </a:lnSpc>
                        <a:spcBef>
                          <a:spcPts val="100"/>
                        </a:spcBef>
                        <a:spcAft>
                          <a:spcPts val="0"/>
                        </a:spcAft>
                        <a:buClrTx/>
                        <a:buSzTx/>
                        <a:buFontTx/>
                        <a:buNone/>
                      </a:pPr>
                      <a:r>
                        <a:rPr lang="en-GB" sz="950" b="0" dirty="0">
                          <a:solidFill>
                            <a:schemeClr val="tx1"/>
                          </a:solidFill>
                          <a:effectLst/>
                          <a:latin typeface="Open sans"/>
                          <a:ea typeface="Open sans"/>
                          <a:cs typeface="Open sans"/>
                        </a:rPr>
                        <a:t>Kapow RE- What makes the world special?</a:t>
                      </a:r>
                    </a:p>
                    <a:p>
                      <a:pPr marL="0" marR="0" lvl="0" indent="0" algn="ctr">
                        <a:lnSpc>
                          <a:spcPct val="100000"/>
                        </a:lnSpc>
                        <a:spcBef>
                          <a:spcPts val="100"/>
                        </a:spcBef>
                        <a:spcAft>
                          <a:spcPts val="0"/>
                        </a:spcAft>
                        <a:buClrTx/>
                        <a:buSzTx/>
                        <a:buFontTx/>
                        <a:buNone/>
                      </a:pPr>
                      <a:endParaRPr lang="en-GB" sz="950" b="0" dirty="0">
                        <a:solidFill>
                          <a:schemeClr val="tx1"/>
                        </a:solidFill>
                        <a:effectLst/>
                        <a:latin typeface="Open sans"/>
                        <a:ea typeface="Open sans"/>
                        <a:cs typeface="Open sans"/>
                      </a:endParaRPr>
                    </a:p>
                    <a:p>
                      <a:pPr marL="0" marR="0" lvl="0" indent="0" algn="ctr" defTabSz="914400" rtl="0" eaLnBrk="1" fontAlgn="auto" latinLnBrk="0" hangingPunct="1">
                        <a:lnSpc>
                          <a:spcPct val="100000"/>
                        </a:lnSpc>
                        <a:spcBef>
                          <a:spcPts val="10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 </a:t>
                      </a:r>
                      <a:endPar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understand where dinosaurs are now and begin to understand that they were alive a very long time ago. </a:t>
                      </a:r>
                    </a:p>
                    <a:p>
                      <a:pPr marL="0" indent="0" algn="ctr">
                        <a:lnSpc>
                          <a:spcPct val="100000"/>
                        </a:lnSpc>
                        <a:spcBef>
                          <a:spcPts val="100"/>
                        </a:spcBef>
                        <a:spcAft>
                          <a:spcPts val="800"/>
                        </a:spcAft>
                        <a:buFontTx/>
                        <a:buNone/>
                      </a:pPr>
                      <a:r>
                        <a:rPr lang="en-GB"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Learn about what a palaeontologist is and how they explore really old artefacts. Introduce Mary Anning as the first female to find a fossil.</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Materials: Floating / Sinking – boat building Metallic / non-metallic objects</a:t>
                      </a:r>
                      <a:endParaRPr lang="en-US"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100"/>
                        </a:spcBef>
                        <a:spcAft>
                          <a:spcPts val="800"/>
                        </a:spcAft>
                        <a:buFontTx/>
                        <a:buNone/>
                      </a:pPr>
                      <a:r>
                        <a:rPr lang="en-US" sz="950" b="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Seasides</a:t>
                      </a:r>
                      <a:r>
                        <a:rPr lang="en-US" sz="95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long ago </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Share non-fiction texts that offer an insight into contrasting environments</a:t>
                      </a:r>
                    </a:p>
                    <a:p>
                      <a:pPr marL="0" indent="0" algn="ctr">
                        <a:lnSpc>
                          <a:spcPct val="100000"/>
                        </a:lnSpc>
                        <a:spcBef>
                          <a:spcPts val="100"/>
                        </a:spcBef>
                        <a:spcAft>
                          <a:spcPts val="800"/>
                        </a:spcAft>
                        <a:buFontTx/>
                        <a:buNone/>
                      </a:pPr>
                      <a:r>
                        <a:rPr lang="en-US" sz="950" dirty="0">
                          <a:latin typeface="Open sans" panose="020B0606030504020204" pitchFamily="34" charset="0"/>
                          <a:ea typeface="Open sans" panose="020B0606030504020204" pitchFamily="34" charset="0"/>
                          <a:cs typeface="Open sans" panose="020B0606030504020204" pitchFamily="34" charset="0"/>
                        </a:rPr>
                        <a:t>Listen to how children communicate their understanding of their own environment and contrasting environments through conversation and in play</a:t>
                      </a:r>
                    </a:p>
                    <a:p>
                      <a:pPr marL="0" lvl="0" indent="0" algn="ctr">
                        <a:lnSpc>
                          <a:spcPct val="100000"/>
                        </a:lnSpc>
                        <a:spcBef>
                          <a:spcPts val="100"/>
                        </a:spcBef>
                        <a:spcAft>
                          <a:spcPts val="800"/>
                        </a:spcAft>
                        <a:buFontTx/>
                        <a:buNone/>
                      </a:pPr>
                      <a:endParaRPr lang="en-US" sz="950" dirty="0">
                        <a:latin typeface="Open sans"/>
                        <a:ea typeface="Open sans"/>
                        <a:cs typeface="Open sans"/>
                      </a:endParaRPr>
                    </a:p>
                    <a:p>
                      <a:pPr marL="0" lvl="0" indent="0" algn="ctr">
                        <a:lnSpc>
                          <a:spcPct val="100000"/>
                        </a:lnSpc>
                        <a:spcBef>
                          <a:spcPts val="100"/>
                        </a:spcBef>
                        <a:spcAft>
                          <a:spcPts val="800"/>
                        </a:spcAft>
                        <a:buFontTx/>
                        <a:buNone/>
                      </a:pPr>
                      <a:r>
                        <a:rPr lang="en-US" sz="950" b="1" dirty="0">
                          <a:latin typeface="Open sans"/>
                          <a:ea typeface="Open sans"/>
                          <a:cs typeface="Open sans"/>
                        </a:rPr>
                        <a:t>History Day- Dinosaurs</a:t>
                      </a:r>
                    </a:p>
                    <a:p>
                      <a:pPr marL="0" lvl="0" indent="0" algn="ctr">
                        <a:lnSpc>
                          <a:spcPct val="100000"/>
                        </a:lnSpc>
                        <a:spcBef>
                          <a:spcPts val="100"/>
                        </a:spcBef>
                        <a:spcAft>
                          <a:spcPts val="800"/>
                        </a:spcAft>
                        <a:buFontTx/>
                        <a:buNone/>
                      </a:pPr>
                      <a:endParaRPr lang="en-US" sz="950" b="1" dirty="0">
                        <a:latin typeface="Open sans"/>
                        <a:ea typeface="Open sans"/>
                        <a:cs typeface="Open sans"/>
                      </a:endParaRPr>
                    </a:p>
                    <a:p>
                      <a:pPr marL="0" lvl="0" indent="0" algn="ctr">
                        <a:lnSpc>
                          <a:spcPct val="100000"/>
                        </a:lnSpc>
                        <a:spcBef>
                          <a:spcPts val="100"/>
                        </a:spcBef>
                        <a:spcAft>
                          <a:spcPts val="800"/>
                        </a:spcAft>
                        <a:buFontTx/>
                        <a:buNone/>
                      </a:pPr>
                      <a:r>
                        <a:rPr lang="en-US" sz="950" b="0" dirty="0">
                          <a:latin typeface="Open sans"/>
                          <a:ea typeface="Open sans"/>
                          <a:cs typeface="Open sans"/>
                        </a:rPr>
                        <a:t>Kapow RE- Why are some stories special?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9381019"/>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94" y="98803"/>
            <a:ext cx="783617" cy="783617"/>
          </a:xfrm>
          <a:prstGeom prst="rect">
            <a:avLst/>
          </a:prstGeom>
        </p:spPr>
      </p:pic>
      <p:sp>
        <p:nvSpPr>
          <p:cNvPr id="2" name="Title 1">
            <a:extLst>
              <a:ext uri="{FF2B5EF4-FFF2-40B4-BE49-F238E27FC236}">
                <a16:creationId xmlns:a16="http://schemas.microsoft.com/office/drawing/2014/main" id="{34831A0B-FB59-C3BB-7DAF-064D52EB040C}"/>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599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8972796" y="86105"/>
            <a:ext cx="2983308" cy="3146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14763490"/>
              </p:ext>
            </p:extLst>
          </p:nvPr>
        </p:nvGraphicFramePr>
        <p:xfrm>
          <a:off x="366318" y="1133043"/>
          <a:ext cx="11459364" cy="496893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65819">
                <a:tc>
                  <a:txBody>
                    <a:bodyPr/>
                    <a:lstStyle/>
                    <a:p>
                      <a:pPr algn="ct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Autumn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Spring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1</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Summer 2</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3285939"/>
                  </a:ext>
                </a:extLst>
              </a:tr>
              <a:tr h="339365">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General Themes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72033691"/>
                  </a:ext>
                </a:extLst>
              </a:tr>
              <a:tr h="422123">
                <a:tc rowSpan="2">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10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Joining in with &amp; learning songs, listening to &amp;responding/moving to music, creating own sounds &amp; copying beats in music,  role play, small world play, loose parts play, junk modelling, props &amp; puppets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b="0" dirty="0">
                          <a:solidFill>
                            <a:schemeClr val="tx1"/>
                          </a:solidFill>
                          <a:latin typeface="Open sans"/>
                          <a:ea typeface="Open sans"/>
                          <a:cs typeface="Open sans"/>
                        </a:rPr>
                        <a:t>Starting school collage</a:t>
                      </a:r>
                    </a:p>
                    <a:p>
                      <a:pPr lvl="0" algn="ctr">
                        <a:buNone/>
                      </a:pPr>
                      <a:endParaRPr lang="en-GB" sz="1000" b="0" dirty="0">
                        <a:solidFill>
                          <a:schemeClr val="tx1"/>
                        </a:solidFill>
                        <a:latin typeface="Open sans"/>
                        <a:ea typeface="Open sans"/>
                        <a:cs typeface="Open sans"/>
                      </a:endParaRPr>
                    </a:p>
                    <a:p>
                      <a:pPr lvl="0" algn="ctr">
                        <a:buNone/>
                      </a:pPr>
                      <a:r>
                        <a:rPr lang="en-GB" sz="1000" b="0" dirty="0">
                          <a:solidFill>
                            <a:schemeClr val="tx1"/>
                          </a:solidFill>
                          <a:latin typeface="Open sans"/>
                          <a:ea typeface="Open sans"/>
                          <a:cs typeface="Open sans"/>
                        </a:rPr>
                        <a:t> </a:t>
                      </a:r>
                      <a:r>
                        <a:rPr lang="en-US" sz="1000" b="0" dirty="0">
                          <a:solidFill>
                            <a:schemeClr val="tx1"/>
                          </a:solidFill>
                          <a:latin typeface="Open sans"/>
                          <a:ea typeface="Open sans"/>
                          <a:cs typeface="Open sans"/>
                        </a:rPr>
                        <a:t>Self-portraits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Superhero masks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emotion monsters</a:t>
                      </a:r>
                    </a:p>
                    <a:p>
                      <a:pPr lvl="0" algn="ctr">
                        <a:buNone/>
                      </a:pPr>
                      <a:endParaRPr lang="en-US" sz="1000" b="0" dirty="0">
                        <a:solidFill>
                          <a:schemeClr val="tx1"/>
                        </a:solidFill>
                        <a:latin typeface="Open sans"/>
                        <a:ea typeface="Open sans"/>
                        <a:cs typeface="Open sans"/>
                      </a:endParaRPr>
                    </a:p>
                    <a:p>
                      <a:pPr lvl="0" algn="ctr">
                        <a:buNone/>
                      </a:pPr>
                      <a:endParaRPr lang="en-US" sz="1000" b="0" dirty="0">
                        <a:solidFill>
                          <a:schemeClr val="tx1"/>
                        </a:solidFill>
                        <a:latin typeface="Open sans"/>
                        <a:ea typeface="Open sans"/>
                        <a:cs typeface="Open sans"/>
                      </a:endParaRPr>
                    </a:p>
                    <a:p>
                      <a:pPr lvl="0" algn="ctr">
                        <a:buNone/>
                      </a:pPr>
                      <a:endParaRPr lang="en-US" sz="1000" b="0" dirty="0">
                        <a:solidFill>
                          <a:schemeClr val="tx1"/>
                        </a:solidFill>
                        <a:latin typeface="Open sans"/>
                        <a:ea typeface="Open sans"/>
                        <a:cs typeface="Open sans"/>
                      </a:endParaRP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art- Drawing Marvellous Marks</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art-Nature wreaths</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music- Exploring Sounds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houses for the three little pigs and bridges for the Three Billy Goats</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Castle models </a:t>
                      </a:r>
                    </a:p>
                    <a:p>
                      <a:pPr algn="ctr">
                        <a:lnSpc>
                          <a:spcPct val="107000"/>
                        </a:lnSpc>
                        <a:spcAft>
                          <a:spcPts val="800"/>
                        </a:spcAft>
                      </a:pPr>
                      <a:r>
                        <a:rPr lang="en-US" sz="1000" b="0" dirty="0">
                          <a:solidFill>
                            <a:schemeClr val="tx1"/>
                          </a:solidFill>
                          <a:latin typeface="Open sans"/>
                          <a:ea typeface="Open sans"/>
                          <a:cs typeface="Open sans"/>
                        </a:rPr>
                        <a:t> Christmas cards</a:t>
                      </a:r>
                    </a:p>
                    <a:p>
                      <a:pPr algn="ctr">
                        <a:lnSpc>
                          <a:spcPct val="107000"/>
                        </a:lnSpc>
                        <a:spcAft>
                          <a:spcPts val="800"/>
                        </a:spcAft>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Clay Divas</a:t>
                      </a:r>
                    </a:p>
                    <a:p>
                      <a:pPr lvl="0" algn="ctr">
                        <a:lnSpc>
                          <a:spcPct val="107000"/>
                        </a:lnSpc>
                        <a:spcAft>
                          <a:spcPts val="800"/>
                        </a:spcAft>
                        <a:buNone/>
                      </a:pPr>
                      <a:endParaRPr lang="en-US" sz="1000" b="0" dirty="0">
                        <a:solidFill>
                          <a:schemeClr val="tx1"/>
                        </a:solidFill>
                        <a:latin typeface="Open sans"/>
                        <a:ea typeface="Open sans"/>
                        <a:cs typeface="Open sans"/>
                      </a:endParaRPr>
                    </a:p>
                    <a:p>
                      <a:pPr lvl="0" algn="ctr">
                        <a:lnSpc>
                          <a:spcPct val="107000"/>
                        </a:lnSpc>
                        <a:spcAft>
                          <a:spcPts val="800"/>
                        </a:spcAft>
                        <a:buNone/>
                      </a:pPr>
                      <a:r>
                        <a:rPr lang="en-US" sz="1000" b="0" dirty="0">
                          <a:solidFill>
                            <a:schemeClr val="tx1"/>
                          </a:solidFill>
                          <a:latin typeface="Open sans"/>
                          <a:ea typeface="Open sans"/>
                          <a:cs typeface="Open sans"/>
                        </a:rPr>
                        <a:t>Kapow art- Paint my World</a:t>
                      </a:r>
                    </a:p>
                    <a:p>
                      <a:pPr lvl="0" algn="ctr">
                        <a:lnSpc>
                          <a:spcPct val="107000"/>
                        </a:lnSpc>
                        <a:spcAft>
                          <a:spcPts val="800"/>
                        </a:spcAft>
                        <a:buNone/>
                      </a:pPr>
                      <a:r>
                        <a:rPr lang="en-US" sz="1000" b="0" dirty="0">
                          <a:solidFill>
                            <a:schemeClr val="tx1"/>
                          </a:solidFill>
                          <a:latin typeface="Open sans"/>
                          <a:ea typeface="Open sans"/>
                          <a:cs typeface="Open sans"/>
                        </a:rPr>
                        <a:t>Kapow art- Salt dough decorations</a:t>
                      </a:r>
                    </a:p>
                    <a:p>
                      <a:pPr lvl="0" algn="ctr">
                        <a:lnSpc>
                          <a:spcPct val="107000"/>
                        </a:lnSpc>
                        <a:spcAft>
                          <a:spcPts val="800"/>
                        </a:spcAft>
                        <a:buNone/>
                      </a:pPr>
                      <a:r>
                        <a:rPr lang="en-US" sz="1000" b="0" dirty="0">
                          <a:solidFill>
                            <a:schemeClr val="tx1"/>
                          </a:solidFill>
                          <a:latin typeface="Open sans"/>
                          <a:ea typeface="Open sans"/>
                          <a:cs typeface="Open sans"/>
                        </a:rPr>
                        <a:t>Kapow Music- Celebration Music (Christmas lessons and Hanukah lessons)</a:t>
                      </a:r>
                    </a:p>
                    <a:p>
                      <a:pPr lvl="0" algn="ctr">
                        <a:lnSpc>
                          <a:spcPct val="107000"/>
                        </a:lnSpc>
                        <a:spcAft>
                          <a:spcPts val="800"/>
                        </a:spcAft>
                        <a:buNone/>
                      </a:pPr>
                      <a:r>
                        <a:rPr lang="en-US" sz="1000" b="0" dirty="0">
                          <a:solidFill>
                            <a:schemeClr val="tx1"/>
                          </a:solidFill>
                          <a:latin typeface="Open sans"/>
                          <a:ea typeface="Open sans"/>
                          <a:cs typeface="Open sans"/>
                        </a:rPr>
                        <a:t>Musical stories</a:t>
                      </a:r>
                    </a:p>
                    <a:p>
                      <a:pPr lvl="0" algn="ctr">
                        <a:lnSpc>
                          <a:spcPct val="107000"/>
                        </a:lnSpc>
                        <a:spcAft>
                          <a:spcPts val="800"/>
                        </a:spcAft>
                        <a:buNone/>
                      </a:pPr>
                      <a:endParaRPr lang="en-US" sz="1000" b="0" dirty="0">
                        <a:solidFill>
                          <a:schemeClr val="tx1"/>
                        </a:solidFill>
                        <a:latin typeface="Open sans"/>
                        <a:ea typeface="Open sans"/>
                        <a:cs typeface="Open san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Rousseau’s Tiger / animal prints </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Designing homes for hibernating animals</a:t>
                      </a:r>
                    </a:p>
                    <a:p>
                      <a:pPr algn="ctr">
                        <a:lnSpc>
                          <a:spcPct val="107000"/>
                        </a:lnSpc>
                        <a:spcAft>
                          <a:spcPts val="800"/>
                        </a:spcAft>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Clay hedgehogs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Animal masks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Making lanterns &amp;  Chinese writing</a:t>
                      </a: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dirty="0">
                          <a:solidFill>
                            <a:schemeClr val="tx1"/>
                          </a:solidFill>
                          <a:latin typeface="Open sans"/>
                          <a:ea typeface="Open sans"/>
                          <a:cs typeface="Open sans"/>
                        </a:rPr>
                        <a:t>Kapow art- </a:t>
                      </a:r>
                      <a:r>
                        <a:rPr lang="en-US" sz="1000" b="0" dirty="0" err="1">
                          <a:solidFill>
                            <a:schemeClr val="tx1"/>
                          </a:solidFill>
                          <a:latin typeface="Open sans"/>
                          <a:ea typeface="Open sans"/>
                          <a:cs typeface="Open sans"/>
                        </a:rPr>
                        <a:t>Sculptre</a:t>
                      </a:r>
                      <a:r>
                        <a:rPr lang="en-US" sz="1000" b="0" dirty="0">
                          <a:solidFill>
                            <a:schemeClr val="tx1"/>
                          </a:solidFill>
                          <a:latin typeface="Open sans"/>
                          <a:ea typeface="Open sans"/>
                          <a:cs typeface="Open sans"/>
                        </a:rPr>
                        <a:t> and 3D creation station</a:t>
                      </a: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dirty="0">
                          <a:solidFill>
                            <a:schemeClr val="tx1"/>
                          </a:solidFill>
                          <a:latin typeface="Open sans"/>
                          <a:ea typeface="Open sans"/>
                          <a:cs typeface="Open sans"/>
                        </a:rPr>
                        <a:t>Kapow art- threaded snowflakes</a:t>
                      </a: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dirty="0">
                          <a:solidFill>
                            <a:schemeClr val="tx1"/>
                          </a:solidFill>
                          <a:latin typeface="Open sans"/>
                          <a:ea typeface="Open sans"/>
                          <a:cs typeface="Open sans"/>
                        </a:rPr>
                        <a:t>Kapow Music- Music and movement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 &amp; make scarecrows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Pastel drawings, printing, patterns on Easter eggs,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Flowers – pastels &amp; water </a:t>
                      </a:r>
                      <a:r>
                        <a:rPr lang="en-US"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colours</a:t>
                      </a: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collage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Mother’s Day crafts Easter crafts Home Corner role play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Natural art</a:t>
                      </a: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1" dirty="0">
                          <a:solidFill>
                            <a:schemeClr val="tx1"/>
                          </a:solidFill>
                          <a:latin typeface="Open sans"/>
                          <a:ea typeface="Open sans"/>
                          <a:cs typeface="Open sans"/>
                        </a:rPr>
                        <a:t>Spring showcase</a:t>
                      </a:r>
                    </a:p>
                    <a:p>
                      <a:pPr marL="0" marR="0" lvl="0" indent="0" algn="ctr">
                        <a:lnSpc>
                          <a:spcPct val="107000"/>
                        </a:lnSpc>
                        <a:spcBef>
                          <a:spcPts val="0"/>
                        </a:spcBef>
                        <a:spcAft>
                          <a:spcPts val="0"/>
                        </a:spcAft>
                        <a:buClrTx/>
                        <a:buSzTx/>
                        <a:buFontTx/>
                        <a:buNone/>
                      </a:pPr>
                      <a:endParaRPr lang="en-US" sz="1000" b="1"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dirty="0">
                          <a:solidFill>
                            <a:schemeClr val="tx1"/>
                          </a:solidFill>
                          <a:latin typeface="Open sans"/>
                          <a:ea typeface="Open sans"/>
                          <a:cs typeface="Open sans"/>
                        </a:rPr>
                        <a:t>Kapow art- Let's get crafty</a:t>
                      </a: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p>
                      <a:pPr marL="0" marR="0" lvl="0" indent="0" algn="ctr">
                        <a:lnSpc>
                          <a:spcPct val="107000"/>
                        </a:lnSpc>
                        <a:spcBef>
                          <a:spcPts val="0"/>
                        </a:spcBef>
                        <a:spcAft>
                          <a:spcPts val="0"/>
                        </a:spcAft>
                        <a:buClrTx/>
                        <a:buSzTx/>
                        <a:buFontTx/>
                        <a:buNone/>
                      </a:pPr>
                      <a:r>
                        <a:rPr lang="en-US" sz="1000" b="0" dirty="0">
                          <a:solidFill>
                            <a:schemeClr val="tx1"/>
                          </a:solidFill>
                          <a:latin typeface="Open sans"/>
                          <a:ea typeface="Open sans"/>
                          <a:cs typeface="Open sans"/>
                        </a:rPr>
                        <a:t>Kapow art- egg threading</a:t>
                      </a:r>
                    </a:p>
                    <a:p>
                      <a:pPr marL="0" marR="0" lvl="0" indent="0" algn="ctr">
                        <a:lnSpc>
                          <a:spcPct val="107000"/>
                        </a:lnSpc>
                        <a:spcBef>
                          <a:spcPts val="0"/>
                        </a:spcBef>
                        <a:spcAft>
                          <a:spcPts val="0"/>
                        </a:spcAft>
                        <a:buClrTx/>
                        <a:buSzTx/>
                        <a:buFontTx/>
                        <a:buNone/>
                      </a:pPr>
                      <a:endParaRPr lang="en-US" sz="1000" b="0" dirty="0">
                        <a:solidFill>
                          <a:schemeClr val="tx1"/>
                        </a:solidFill>
                        <a:latin typeface="Open sans"/>
                        <a:ea typeface="Open sans"/>
                        <a:cs typeface="Open san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Design and make rocket &amp; things they may need in space</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Junk modelling, houses, bridges boats and transport</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Exploration of other countries – dressing up in different costumes – role play</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a:ea typeface="Open sans"/>
                          <a:cs typeface="Open sans"/>
                        </a:rPr>
                        <a:t>Creating outer space pictures</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art- petal suncatchers</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music- Transport</a:t>
                      </a:r>
                    </a:p>
                    <a:p>
                      <a:pPr lvl="0" algn="ctr">
                        <a:buNone/>
                      </a:pPr>
                      <a:endParaRPr lang="en-US" sz="1000" b="0" dirty="0">
                        <a:solidFill>
                          <a:schemeClr val="tx1"/>
                        </a:solidFill>
                        <a:latin typeface="Open sans"/>
                        <a:ea typeface="Open sans"/>
                        <a:cs typeface="Open sans"/>
                      </a:endParaRPr>
                    </a:p>
                    <a:p>
                      <a:pPr lvl="0" algn="ctr">
                        <a:buNone/>
                      </a:pPr>
                      <a:endParaRPr lang="en-GB" dirty="0"/>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Sand pictures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Lighthouse designs</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Paper plate jellyfish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Salt dough fossils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Water pictures, collage, shading by adding black or white</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Colour mixing – underwater pictures. </a:t>
                      </a:r>
                    </a:p>
                    <a:p>
                      <a:pPr algn="ctr"/>
                      <a:endPar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Father’s </a:t>
                      </a:r>
                    </a:p>
                    <a:p>
                      <a:pPr algn="ctr"/>
                      <a:r>
                        <a:rPr lang="en-US"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Day Crafts </a:t>
                      </a:r>
                    </a:p>
                    <a:p>
                      <a:pPr lvl="0" algn="ctr">
                        <a:buNone/>
                      </a:pPr>
                      <a:endParaRPr lang="en-US" sz="1000" b="0" dirty="0">
                        <a:solidFill>
                          <a:schemeClr val="tx1"/>
                        </a:solidFill>
                        <a:latin typeface="Open sans"/>
                        <a:ea typeface="Open sans"/>
                        <a:cs typeface="Open sans"/>
                      </a:endParaRPr>
                    </a:p>
                    <a:p>
                      <a:pPr lvl="0" algn="ctr">
                        <a:buNone/>
                      </a:pPr>
                      <a:r>
                        <a:rPr lang="en-US" sz="1000" b="0" dirty="0">
                          <a:solidFill>
                            <a:schemeClr val="tx1"/>
                          </a:solidFill>
                          <a:latin typeface="Open sans"/>
                          <a:ea typeface="Open sans"/>
                          <a:cs typeface="Open sans"/>
                        </a:rPr>
                        <a:t>Kapow art- sand art</a:t>
                      </a:r>
                    </a:p>
                    <a:p>
                      <a:pPr lvl="0" algn="ctr">
                        <a:buNone/>
                      </a:pPr>
                      <a:r>
                        <a:rPr lang="en-US" sz="1000" b="0" dirty="0">
                          <a:solidFill>
                            <a:schemeClr val="tx1"/>
                          </a:solidFill>
                          <a:latin typeface="Open sans"/>
                          <a:ea typeface="Open sans"/>
                          <a:cs typeface="Open sans"/>
                        </a:rPr>
                        <a:t>Kapow Music- Big Band</a:t>
                      </a:r>
                    </a:p>
                    <a:p>
                      <a:pPr algn="ctr"/>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2" y="86105"/>
            <a:ext cx="1046938" cy="10469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597817" y="3655739"/>
            <a:ext cx="1243480" cy="1311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CCAD9D-4F8A-AB71-44AE-D17BD3EEAEAD}"/>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306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32467792"/>
              </p:ext>
            </p:extLst>
          </p:nvPr>
        </p:nvGraphicFramePr>
        <p:xfrm>
          <a:off x="366318" y="651768"/>
          <a:ext cx="11459364" cy="612648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243778">
                <a:tc gridSpan="7">
                  <a:txBody>
                    <a:bodyP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endPar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22094">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105604">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Listening, Attention and Understanding</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attentively and respond to what they hear with relevant questions, comments and actions when being read to and during whole class discussions and small group interactions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Make comments about what they have heard and ask questions to clarify their understanding</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Hold conversation when engaged in back-and-forth exchanges with their teacher and peers. </a:t>
                      </a:r>
                      <a:endParaRPr lang="en-US" sz="9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Self-Regulation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Show an understanding of their own feelings and those of others and begin to regulate their behaviour accordingly.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Set and work towards simple goals, being able to wait for what they want and control their immediate impulses when appropriate.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Give focused attention to what the teacher says, responding appropriately even when engaged in activity, and show an ability to follow instructions involving several ideas or actions.</a:t>
                      </a:r>
                    </a:p>
                    <a:p>
                      <a:pPr algn="ctr">
                        <a:lnSpc>
                          <a:spcPct val="100000"/>
                        </a:lnSpc>
                        <a:spcAft>
                          <a:spcPts val="0"/>
                        </a:spcAft>
                      </a:pPr>
                      <a:endPar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Gross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Negotiate space and obstacles safely, with consideration for themselves and others.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strength, balance and coordination when playing.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Move energetically, such as running, jumping, dancing, hopping, skipping and climbing.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Comprehension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Anticipate – where appropriate – key events in stories.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Use and understand recently introduced vocabulary during discussions about stories, non-fiction, rhymes and poems and during role-play.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Word Reading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Say a sound for each letter in the alphabet and at least 10 digraphs.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words consistent with their phonic knowledge by sound-blending.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Read aloud simple sentences and books that are consistent with their phonic knowledge, including some common exception words.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Number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Have a deep understanding of number to 10, including the composition of each number; </a:t>
                      </a:r>
                    </a:p>
                    <a:p>
                      <a:pPr algn="ctr">
                        <a:lnSpc>
                          <a:spcPct val="100000"/>
                        </a:lnSpc>
                        <a:spcAft>
                          <a:spcPts val="0"/>
                        </a:spcAft>
                      </a:pPr>
                      <a:r>
                        <a:rPr lang="en-US" sz="95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Subitise</a:t>
                      </a: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(recognise quantities without counting) up to 5; - Automatically recall (without reference to rhymes, counting or other aids) number bonds up to 5 (including subtraction facts) and some number bonds to 10, including double facts.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Past and Present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Talk about the lives of the people around them and their roles in society.</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Know some similarities and differences between things in the past and now, drawing on their experiences and what has been read in class.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past through settings, characters and events encountered in books read in class and storytelling.</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People, Culture and Communities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Describe their immediate environment using knowledge from observation, discussion, stories, non-fiction texts and maps.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Know some similarities and differences between different religious and cultural communities in this country, drawing on their experiences and what has been read in class.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ELG: Creating with Materials </a:t>
                      </a: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Safely use and explore a variety of materials, tools and techniques, experimenting with colour, design, texture, form and function. </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Share their creations, explaining the process they have used; - Make use of props and materials when role playing characters in narratives and stories.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CB8539EB-1FF8-4FB5-8852-281A53D665FE}"/>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912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27830795"/>
              </p:ext>
            </p:extLst>
          </p:nvPr>
        </p:nvGraphicFramePr>
        <p:xfrm>
          <a:off x="366318" y="793169"/>
          <a:ext cx="11459364" cy="588100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35323">
                <a:tc gridSpan="7">
                  <a:txBody>
                    <a:bodyPr/>
                    <a:lstStyle/>
                    <a:p>
                      <a:pPr algn="ctr"/>
                      <a:r>
                        <a:rPr lang="en-US" sz="12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Early Learning Goals – for the end of the year  - Holistic / best fit Judgement!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(continued)</a:t>
                      </a:r>
                      <a:endParaRPr lang="en-GB" sz="1200" b="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55186">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Communication and Language </a:t>
                      </a:r>
                      <a:endParaRPr lang="en-GB"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Maths</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890497">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Speaking</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Participate in small group, class and one-to-one discussions, offering their own ideas, using recently introduced vocabulary.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Offer explanations for why things might happen, making use of recently introduced vocabulary from stories, non-fiction, rhymes and poems when appropriate.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Express their ideas and feelings about their experiences using full sentences, including use of past, present and future tenses and making use of conjunctions, with modelling and support from their teacher. </a:t>
                      </a:r>
                      <a:endParaRPr lang="en-US" sz="95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Managing Self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Be confident to try new activities and show independence, resilience and perseverance in the face of challenge.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Explain the reasons for rules, know right from wrong and try to behave accordingly.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Manage their own basic hygiene and personal needs, including dressing, going to the toilet and understanding the importance of healthy food choices.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ELG: Building Relationships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Work and play cooperatively and take turns with others.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Form positive attachments to adults and friendships with peers;.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Show sensitivity to their own and to others’ needs.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latin typeface="Open sans" panose="020B0606030504020204" pitchFamily="34" charset="0"/>
                          <a:ea typeface="Open sans" panose="020B0606030504020204" pitchFamily="34" charset="0"/>
                          <a:cs typeface="Open sans" panose="020B0606030504020204" pitchFamily="34" charset="0"/>
                        </a:rPr>
                        <a:t>ELG: Fine Motor Skills </a:t>
                      </a:r>
                      <a:r>
                        <a:rPr lang="en-US" sz="950" dirty="0">
                          <a:latin typeface="Open sans" panose="020B0606030504020204" pitchFamily="34" charset="0"/>
                          <a:ea typeface="Open sans" panose="020B0606030504020204" pitchFamily="34" charset="0"/>
                          <a:cs typeface="Open sans" panose="020B0606030504020204" pitchFamily="34" charset="0"/>
                        </a:rPr>
                        <a:t>Hold a pencil effectively in preparation for fluent writing – using the tripod grip in almost all cases.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Use a range of small tools, including scissors, paint brushes and cutlery.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Begin to show accuracy and care when drawing.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1" dirty="0">
                          <a:latin typeface="Open sans" panose="020B0606030504020204" pitchFamily="34" charset="0"/>
                          <a:ea typeface="Open sans" panose="020B0606030504020204" pitchFamily="34" charset="0"/>
                          <a:cs typeface="Open sans" panose="020B0606030504020204" pitchFamily="34" charset="0"/>
                        </a:rPr>
                        <a:t>ELG: Writing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Write recognisable letters, most of which are correctly formed.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Spell words by identifying sounds in them and representing the sounds with a letter or letters.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latin typeface="Open sans" panose="020B0606030504020204" pitchFamily="34" charset="0"/>
                          <a:ea typeface="Open sans" panose="020B0606030504020204" pitchFamily="34" charset="0"/>
                          <a:cs typeface="Open sans" panose="020B0606030504020204" pitchFamily="34" charset="0"/>
                        </a:rPr>
                        <a:t> Write simple phrases and sentences that can be read by others.</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Numerical Patterns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Verbally count beyond 20, recognising the pattern of the counting system; - Compare quantities up to 10 in different contexts, recognising when one quantity is greater than, less than or the same as the other quantity. </a:t>
                      </a: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Explore and represent patterns within numbers up to 10, including evens and odds, double facts and how quantities can be distributed equally.</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Explain some similarities and differences between life in this country and life in other countries, drawing on knowledge from stories, non-fiction texts and – when appropriate – maps.</a:t>
                      </a:r>
                    </a:p>
                    <a:p>
                      <a:pPr algn="ctr">
                        <a:lnSpc>
                          <a:spcPct val="100000"/>
                        </a:lnSpc>
                        <a:spcAft>
                          <a:spcPts val="0"/>
                        </a:spcAft>
                      </a:pPr>
                      <a:endParaRPr lang="en-US"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The Natural World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Explore the natural world around them, making observations and drawing pictures of animals and plants.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Know some similarities and differences between the natural world around them and contrasting environments, drawing on their experiences and what has been read in class.</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Understand some important processes and changes in the natural world around them, including the seasons and changing states of matter.</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950" b="1" dirty="0">
                          <a:latin typeface="Open sans" panose="020B0606030504020204" pitchFamily="34" charset="0"/>
                          <a:ea typeface="Open sans" panose="020B0606030504020204" pitchFamily="34" charset="0"/>
                          <a:cs typeface="Open sans" panose="020B0606030504020204" pitchFamily="34" charset="0"/>
                        </a:rPr>
                        <a:t>ELG: Being Imaginative and Expressive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Invent, adapt and recount narratives and stories with peers and their teacher. </a:t>
                      </a:r>
                    </a:p>
                    <a:p>
                      <a:pPr algn="ctr">
                        <a:lnSpc>
                          <a:spcPct val="100000"/>
                        </a:lnSpc>
                        <a:spcAft>
                          <a:spcPts val="0"/>
                        </a:spcAft>
                      </a:pPr>
                      <a:endParaRPr lang="en-US" sz="950"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Aft>
                          <a:spcPts val="0"/>
                        </a:spcAft>
                      </a:pPr>
                      <a:r>
                        <a:rPr lang="en-US" sz="950" dirty="0">
                          <a:latin typeface="Open sans" panose="020B0606030504020204" pitchFamily="34" charset="0"/>
                          <a:ea typeface="Open sans" panose="020B0606030504020204" pitchFamily="34" charset="0"/>
                          <a:cs typeface="Open sans" panose="020B0606030504020204" pitchFamily="34" charset="0"/>
                        </a:rPr>
                        <a:t> Sing a range of well-known nursery rhymes and songs; Perform songs, rhymes, poems and stories with others, and – when appropriate – try to move in time with music. </a:t>
                      </a:r>
                      <a:endParaRPr lang="en-GB" sz="9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Title 1">
            <a:extLst>
              <a:ext uri="{FF2B5EF4-FFF2-40B4-BE49-F238E27FC236}">
                <a16:creationId xmlns:a16="http://schemas.microsoft.com/office/drawing/2014/main" id="{658F50A7-31AC-26AA-BFC4-8C5A8F1A7F53}"/>
              </a:ext>
            </a:extLst>
          </p:cNvPr>
          <p:cNvSpPr txBox="1">
            <a:spLocks/>
          </p:cNvSpPr>
          <p:nvPr/>
        </p:nvSpPr>
        <p:spPr>
          <a:xfrm>
            <a:off x="843102" y="56048"/>
            <a:ext cx="10515600" cy="5957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b="1" dirty="0">
                <a:latin typeface="Open sans"/>
                <a:ea typeface="Open sans"/>
                <a:cs typeface="Open sans"/>
              </a:rPr>
              <a:t>Reception Long Term Plan 25-26</a:t>
            </a:r>
            <a:endParaRPr lang="en-GB"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4095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34D579A2324645ABD2E00F08033C91" ma:contentTypeVersion="16" ma:contentTypeDescription="Create a new document." ma:contentTypeScope="" ma:versionID="6669cbdbfcdc70d1c6305c057fed7b05">
  <xsd:schema xmlns:xsd="http://www.w3.org/2001/XMLSchema" xmlns:xs="http://www.w3.org/2001/XMLSchema" xmlns:p="http://schemas.microsoft.com/office/2006/metadata/properties" xmlns:ns2="db07b89f-bf5d-4452-9971-ce48db68bb69" xmlns:ns3="9da7815e-6224-41a2-8179-fbc5bdcec2cb" targetNamespace="http://schemas.microsoft.com/office/2006/metadata/properties" ma:root="true" ma:fieldsID="26c0954094b175d5237a8aaaa803e36a" ns2:_="" ns3:_="">
    <xsd:import namespace="db07b89f-bf5d-4452-9971-ce48db68bb69"/>
    <xsd:import namespace="9da7815e-6224-41a2-8179-fbc5bdcec2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7b89f-bf5d-4452-9971-ce48db68b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a7815e-6224-41a2-8179-fbc5bdcec2c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af97512-d3fa-474a-9692-af1e3933a029}" ma:internalName="TaxCatchAll" ma:showField="CatchAllData" ma:web="9da7815e-6224-41a2-8179-fbc5bdcec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07b89f-bf5d-4452-9971-ce48db68bb69">
      <Terms xmlns="http://schemas.microsoft.com/office/infopath/2007/PartnerControls"/>
    </lcf76f155ced4ddcb4097134ff3c332f>
    <TaxCatchAll xmlns="9da7815e-6224-41a2-8179-fbc5bdcec2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AB1AE-A033-42C6-AE52-22DFD539E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07b89f-bf5d-4452-9971-ce48db68bb69"/>
    <ds:schemaRef ds:uri="9da7815e-6224-41a2-8179-fbc5bdcec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4F7EC-831D-495A-9611-27A50CD588E0}">
  <ds:schemaRefs>
    <ds:schemaRef ds:uri="http://schemas.microsoft.com/office/2006/documentManagement/types"/>
    <ds:schemaRef ds:uri="9da7815e-6224-41a2-8179-fbc5bdcec2cb"/>
    <ds:schemaRef ds:uri="http://www.w3.org/XML/1998/namespace"/>
    <ds:schemaRef ds:uri="http://schemas.microsoft.com/office/infopath/2007/PartnerControls"/>
    <ds:schemaRef ds:uri="http://purl.org/dc/elements/1.1/"/>
    <ds:schemaRef ds:uri="http://schemas.openxmlformats.org/package/2006/metadata/core-properties"/>
    <ds:schemaRef ds:uri="db07b89f-bf5d-4452-9971-ce48db68bb69"/>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85DE92D1-3E8C-4009-941D-BA3EBFA0B6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2864</Words>
  <Application>Microsoft Office PowerPoint</Application>
  <PresentationFormat>Widescreen</PresentationFormat>
  <Paragraphs>494</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Sally Day</cp:lastModifiedBy>
  <cp:revision>340</cp:revision>
  <cp:lastPrinted>2025-09-01T13:24:10Z</cp:lastPrinted>
  <dcterms:created xsi:type="dcterms:W3CDTF">2021-06-03T07:59:39Z</dcterms:created>
  <dcterms:modified xsi:type="dcterms:W3CDTF">2025-09-28T11:48:37Z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0x0101006634D579A2324645ABD2E00F08033C91</vt:lpwstr>
  </property>
  <property fmtid="{D5CDD505-2E9C-101B-9397-08002B2CF9AE}" pid="3" name="MSIP_Label_e25599d4-67a6-4230-845b-3a0138b2778c_Enabled">
    <vt:lpwstr>true</vt:lpwstr>
  </property>
  <property fmtid="{D5CDD505-2E9C-101B-9397-08002B2CF9AE}" pid="4" name="MSIP_Label_e25599d4-67a6-4230-845b-3a0138b2778c_SetDate">
    <vt:lpwstr>2025-04-07T11:53:43Z</vt:lpwstr>
  </property>
  <property fmtid="{D5CDD505-2E9C-101B-9397-08002B2CF9AE}" pid="5" name="MSIP_Label_e25599d4-67a6-4230-845b-3a0138b2778c_Method">
    <vt:lpwstr>Standard</vt:lpwstr>
  </property>
  <property fmtid="{D5CDD505-2E9C-101B-9397-08002B2CF9AE}" pid="6" name="MSIP_Label_e25599d4-67a6-4230-845b-3a0138b2778c_Name">
    <vt:lpwstr>defa4170-0d19-0005-0004-bc88714345d2</vt:lpwstr>
  </property>
  <property fmtid="{D5CDD505-2E9C-101B-9397-08002B2CF9AE}" pid="7" name="MSIP_Label_e25599d4-67a6-4230-845b-3a0138b2778c_SiteId">
    <vt:lpwstr>7eeaedd6-bf37-4015-8fe9-19fbc2c02d55</vt:lpwstr>
  </property>
  <property fmtid="{D5CDD505-2E9C-101B-9397-08002B2CF9AE}" pid="8" name="MSIP_Label_e25599d4-67a6-4230-845b-3a0138b2778c_ActionId">
    <vt:lpwstr>2c80fe80-f28c-4277-a892-84917de5d25d</vt:lpwstr>
  </property>
  <property fmtid="{D5CDD505-2E9C-101B-9397-08002B2CF9AE}" pid="9" name="MSIP_Label_e25599d4-67a6-4230-845b-3a0138b2778c_ContentBits">
    <vt:lpwstr>0</vt:lpwstr>
  </property>
  <property fmtid="{D5CDD505-2E9C-101B-9397-08002B2CF9AE}" pid="10" name="MediaServiceImageTags">
    <vt:lpwstr/>
  </property>
</Properties>
</file>